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1" r:id="rId1"/>
  </p:sldMasterIdLst>
  <p:sldIdLst>
    <p:sldId id="256" r:id="rId2"/>
    <p:sldId id="284" r:id="rId3"/>
    <p:sldId id="279" r:id="rId4"/>
    <p:sldId id="296" r:id="rId5"/>
    <p:sldId id="281" r:id="rId6"/>
    <p:sldId id="282" r:id="rId7"/>
    <p:sldId id="283" r:id="rId8"/>
    <p:sldId id="285" r:id="rId9"/>
    <p:sldId id="294" r:id="rId10"/>
    <p:sldId id="293" r:id="rId11"/>
    <p:sldId id="287" r:id="rId12"/>
    <p:sldId id="295" r:id="rId13"/>
    <p:sldId id="289" r:id="rId14"/>
    <p:sldId id="290" r:id="rId15"/>
    <p:sldId id="291" r:id="rId16"/>
    <p:sldId id="29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 autoAdjust="0"/>
    <p:restoredTop sz="94719" autoAdjust="0"/>
  </p:normalViewPr>
  <p:slideViewPr>
    <p:cSldViewPr>
      <p:cViewPr varScale="1">
        <p:scale>
          <a:sx n="98" d="100"/>
          <a:sy n="98" d="100"/>
        </p:scale>
        <p:origin x="1792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283114" y="1168329"/>
            <a:ext cx="6586124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091" y="2055278"/>
            <a:ext cx="6428445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091" y="3941492"/>
            <a:ext cx="6428445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69F273A-9E8F-A548-977B-0BECEAD39455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0682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86" y="2349926"/>
            <a:ext cx="3113815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5686" y="794719"/>
            <a:ext cx="4095643" cy="525709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F273A-9E8F-A548-977B-0BECEAD39455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54168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0" y="0"/>
            <a:ext cx="9421759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5228134" y="1699589"/>
            <a:ext cx="3286552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13609" y="2349924"/>
            <a:ext cx="3112047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258" y="802808"/>
            <a:ext cx="4118291" cy="5254802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69F273A-9E8F-A548-977B-0BECEAD39455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5577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8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7" y="803186"/>
            <a:ext cx="4091410" cy="5248622"/>
          </a:xfrm>
        </p:spPr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F273A-9E8F-A548-977B-0BECEAD39455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24216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2403476" y="1158902"/>
            <a:ext cx="4317684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148" y="2028827"/>
            <a:ext cx="4162952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148" y="3843338"/>
            <a:ext cx="4162952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ED88C78-AA9D-9C4A-9B94-3871B3CEFD07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65234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068"/>
            <a:ext cx="3122163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3014" y="804029"/>
            <a:ext cx="4091674" cy="245934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283" y="3585104"/>
            <a:ext cx="4094404" cy="24706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D7CE239C-4C4F-5049-B0BB-8F05606546B4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94605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848"/>
            <a:ext cx="3122163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612" y="802200"/>
            <a:ext cx="3805123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636" y="1487999"/>
            <a:ext cx="3804674" cy="17753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5010" y="3585518"/>
            <a:ext cx="3819675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010" y="4270332"/>
            <a:ext cx="3819675" cy="178541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69F273A-9E8F-A548-977B-0BECEAD39455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37569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F273A-9E8F-A548-977B-0BECEAD39455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91238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69F273A-9E8F-A548-977B-0BECEAD39455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6689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6" y="801390"/>
            <a:ext cx="4095643" cy="5249495"/>
          </a:xfrm>
        </p:spPr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554" y="3575324"/>
            <a:ext cx="3112047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BDE37-FBAC-3A4F-A485-9B9A273A9C98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50875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644463" y="1698332"/>
            <a:ext cx="4357752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4676" y="0"/>
            <a:ext cx="3489324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85" y="2336402"/>
            <a:ext cx="4197666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314" y="3601941"/>
            <a:ext cx="4199254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4358641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15463" y="320040"/>
            <a:ext cx="685800" cy="320040"/>
          </a:xfrm>
        </p:spPr>
        <p:txBody>
          <a:bodyPr/>
          <a:lstStyle/>
          <a:p>
            <a:fld id="{4C8AB096-620F-5345-B46C-781DD60144E3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50027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5554" y="2349925"/>
            <a:ext cx="3112047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5687" y="794719"/>
            <a:ext cx="4079089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" y="6227064"/>
            <a:ext cx="7854696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8976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F273A-9E8F-A548-977B-0BECEAD39455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30472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</p:sldLayoutIdLst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0F8F762-EE8F-62C4-6890-65979F86A82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br>
              <a:rPr lang="pt-BR" altLang="pt-BR" sz="2800" b="1" dirty="0"/>
            </a:br>
            <a:br>
              <a:rPr lang="pt-BR" altLang="pt-BR" sz="2800" b="1" dirty="0"/>
            </a:br>
            <a:br>
              <a:rPr lang="pt-BR" altLang="pt-BR" sz="2800" b="1" dirty="0"/>
            </a:br>
            <a:br>
              <a:rPr lang="pt-BR" altLang="pt-BR" sz="2800" b="1" dirty="0"/>
            </a:br>
            <a:br>
              <a:rPr lang="pt-BR" altLang="pt-BR" sz="2800" b="1" dirty="0"/>
            </a:br>
            <a:r>
              <a:rPr lang="pt-BR" altLang="pt-BR" sz="2800" b="1" dirty="0"/>
              <a:t>“ASSÉDIO NO SERVIÇO PÚBLICO: A DEFESA DO SERVIDOR”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934964A-24C7-289C-5491-4348021B505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 eaLnBrk="1" hangingPunct="1"/>
            <a:r>
              <a:rPr lang="pt-BR" altLang="pt-BR" sz="1800" i="1"/>
              <a:t>Yuri Carajelescov</a:t>
            </a:r>
          </a:p>
          <a:p>
            <a:pPr algn="r" eaLnBrk="1" hangingPunct="1"/>
            <a:r>
              <a:rPr lang="pt-BR" altLang="pt-BR" sz="1800" i="1"/>
              <a:t>Procurador da ALESP</a:t>
            </a:r>
          </a:p>
          <a:p>
            <a:pPr algn="r" eaLnBrk="1" hangingPunct="1"/>
            <a:r>
              <a:rPr lang="pt-BR" altLang="pt-BR" sz="1800" i="1"/>
              <a:t>ycarajelescov@al.sp.gov.br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CE07D1-83B3-D59F-82F6-B31C2E415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(A) Mecanismos e canais de denúncia e amparo às vítimas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E9022AC-5472-8B79-5DB4-C0FE44376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sz="1600" dirty="0">
                <a:latin typeface="Times New Roman" panose="02020603050405020304" pitchFamily="18" charset="0"/>
              </a:rPr>
              <a:t>Criação de programa especial de proteção contra a retaliação em face dos queixosos, das vítimas, das testemunhas e dos denunciantes</a:t>
            </a:r>
            <a:endParaRPr lang="pt-BR" altLang="pt-BR" sz="1600" dirty="0"/>
          </a:p>
          <a:p>
            <a:r>
              <a:rPr lang="pt-BR" altLang="pt-BR" sz="1600" dirty="0">
                <a:latin typeface="Times New Roman" panose="02020603050405020304" pitchFamily="18" charset="0"/>
              </a:rPr>
              <a:t>Criação de programa de apoio psicossocial às vítimas de assédio;</a:t>
            </a:r>
            <a:endParaRPr lang="pt-BR" altLang="pt-BR" sz="1600" dirty="0"/>
          </a:p>
          <a:p>
            <a:r>
              <a:rPr lang="pt-BR" altLang="pt-BR" sz="1600" dirty="0">
                <a:latin typeface="Times New Roman" panose="02020603050405020304" pitchFamily="18" charset="0"/>
              </a:rPr>
              <a:t>Criação de mecanismos efetivos de apuração e punição e que não se mostrem aptos à </a:t>
            </a:r>
            <a:r>
              <a:rPr lang="pt-BR" altLang="pt-BR" sz="1600" dirty="0" err="1">
                <a:latin typeface="Times New Roman" panose="02020603050405020304" pitchFamily="18" charset="0"/>
              </a:rPr>
              <a:t>revitimização</a:t>
            </a:r>
            <a:r>
              <a:rPr lang="pt-BR" altLang="pt-BR" sz="1600" dirty="0">
                <a:latin typeface="Times New Roman" panose="02020603050405020304" pitchFamily="18" charset="0"/>
              </a:rPr>
              <a:t> ou vitimização secundária;</a:t>
            </a:r>
            <a:endParaRPr lang="pt-BR" altLang="pt-BR" sz="16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4792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B6921D-88E3-4723-BED1-50802A665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t-BR" sz="3200" b="1" dirty="0">
                <a:solidFill>
                  <a:schemeClr val="bg1"/>
                </a:solidFill>
                <a:ea typeface="+mn-ea"/>
                <a:cs typeface="+mn-cs"/>
              </a:rPr>
              <a:t>(B) Fazer cessar a agressão</a:t>
            </a:r>
            <a:endParaRPr lang="pt-BR" sz="3200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2406E18-1368-433D-80BA-FEC1C9EA7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270510" algn="just">
              <a:lnSpc>
                <a:spcPct val="150000"/>
              </a:lnSpc>
              <a:defRPr/>
            </a:pPr>
            <a:r>
              <a:rPr lang="pt-BR" sz="2000" dirty="0">
                <a:latin typeface="Times New Roman" panose="02020603050405020304" pitchFamily="18" charset="0"/>
              </a:rPr>
              <a:t> Criar mecanismos legais que permitam o </a:t>
            </a:r>
            <a:r>
              <a:rPr lang="pt-BR" sz="2000" dirty="0">
                <a:highlight>
                  <a:srgbClr val="FFFF00"/>
                </a:highlight>
                <a:latin typeface="Times New Roman" panose="02020603050405020304" pitchFamily="18" charset="0"/>
              </a:rPr>
              <a:t>afastamento preliminar </a:t>
            </a:r>
            <a:r>
              <a:rPr lang="pt-BR" sz="2000" dirty="0">
                <a:latin typeface="Times New Roman" panose="02020603050405020304" pitchFamily="18" charset="0"/>
              </a:rPr>
              <a:t>das funções do agente denunciado por assédio, quando houver elementos fáticos que indiquem a </a:t>
            </a:r>
            <a:r>
              <a:rPr lang="pt-BR" sz="2000" dirty="0">
                <a:highlight>
                  <a:srgbClr val="00FF00"/>
                </a:highlight>
                <a:latin typeface="Times New Roman" panose="02020603050405020304" pitchFamily="18" charset="0"/>
              </a:rPr>
              <a:t>plausibilidade da denúncia </a:t>
            </a:r>
            <a:r>
              <a:rPr lang="pt-BR" sz="2000" dirty="0">
                <a:latin typeface="Times New Roman" panose="02020603050405020304" pitchFamily="18" charset="0"/>
              </a:rPr>
              <a:t>e/ou que, pela </a:t>
            </a:r>
            <a:r>
              <a:rPr lang="pt-BR" sz="2000" dirty="0">
                <a:highlight>
                  <a:srgbClr val="00FF00"/>
                </a:highlight>
                <a:latin typeface="Times New Roman" panose="02020603050405020304" pitchFamily="18" charset="0"/>
              </a:rPr>
              <a:t>posição privilegiada e de poder que ocupa</a:t>
            </a:r>
            <a:r>
              <a:rPr lang="pt-BR" sz="2000" dirty="0">
                <a:latin typeface="Times New Roman" panose="02020603050405020304" pitchFamily="18" charset="0"/>
              </a:rPr>
              <a:t>, este poderá aliciar ou ameaçar testemunhas, destruir provas, pressionar e submeter órgãos correcionais incumbidos da apuração e/ou seguir em seu intento persecutório contra o denunciante;</a:t>
            </a:r>
            <a:endParaRPr lang="pt-BR" sz="2000" dirty="0"/>
          </a:p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B28078-DF83-6BB7-1300-455E5F2C7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dirty="0"/>
            </a:br>
            <a:r>
              <a:rPr lang="pt-BR" dirty="0"/>
              <a:t>(C) Responsabilização do agente assediador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24A1C67-02E4-299A-5BC5-CDE86955A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pt-BR" sz="2000" dirty="0"/>
              <a:t>ADMINISTRATIVA: DEMISSÃO OU DEMISSÃO A BEM DO SERVIÇO PÚBLICO - </a:t>
            </a:r>
            <a:r>
              <a:rPr lang="pt-BR" sz="1600" dirty="0"/>
              <a:t>ARTIGOS 256 E 257, INC. II E IV DA LEI ESTADUAL N. 10.261/68</a:t>
            </a:r>
          </a:p>
          <a:p>
            <a:pPr>
              <a:defRPr/>
            </a:pPr>
            <a:endParaRPr lang="pt-BR" sz="2000" dirty="0"/>
          </a:p>
          <a:p>
            <a:pPr>
              <a:defRPr/>
            </a:pPr>
            <a:r>
              <a:rPr lang="pt-BR" sz="2000" dirty="0"/>
              <a:t>CRIMINAL: </a:t>
            </a:r>
          </a:p>
          <a:p>
            <a:pPr lvl="1">
              <a:defRPr/>
            </a:pPr>
            <a:r>
              <a:rPr lang="pt-BR" sz="1600" dirty="0"/>
              <a:t>CRIMES CONTRA A HONRA - CP</a:t>
            </a:r>
          </a:p>
          <a:p>
            <a:pPr lvl="1">
              <a:defRPr/>
            </a:pPr>
            <a:r>
              <a:rPr lang="pt-BR" sz="1600" dirty="0"/>
              <a:t>CRIME DE ABUSO DE AUTORIDADE - </a:t>
            </a:r>
            <a:r>
              <a:rPr lang="pt-BR" sz="1600" dirty="0">
                <a:ea typeface="Calibri" panose="020F0502020204030204" pitchFamily="34" charset="0"/>
              </a:rPr>
              <a:t>Lei federal </a:t>
            </a:r>
            <a:r>
              <a:rPr lang="pt-BR" sz="1600" dirty="0" err="1">
                <a:ea typeface="Calibri" panose="020F0502020204030204" pitchFamily="34" charset="0"/>
              </a:rPr>
              <a:t>n</a:t>
            </a:r>
            <a:r>
              <a:rPr lang="pt-BR" sz="1600" dirty="0">
                <a:ea typeface="Calibri" panose="020F0502020204030204" pitchFamily="34" charset="0"/>
              </a:rPr>
              <a:t>. 13.869/19 – art. 33</a:t>
            </a:r>
            <a:endParaRPr lang="pt-BR" sz="1600" dirty="0"/>
          </a:p>
          <a:p>
            <a:pPr lvl="1">
              <a:defRPr/>
            </a:pPr>
            <a:r>
              <a:rPr lang="pt-BR" sz="1600" dirty="0"/>
              <a:t>CRIME DE PREVARICAÇÃO – ARTIGO 319, CP.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pt-BR" sz="2000" dirty="0"/>
          </a:p>
          <a:p>
            <a:pPr>
              <a:defRPr/>
            </a:pPr>
            <a:r>
              <a:rPr lang="pt-BR" sz="2000" dirty="0"/>
              <a:t>CÍVEL : DANOS MORAIS E MATERIAS</a:t>
            </a:r>
          </a:p>
          <a:p>
            <a:pPr lvl="1">
              <a:defRPr/>
            </a:pPr>
            <a:r>
              <a:rPr lang="pt-BR" sz="1600" dirty="0"/>
              <a:t>RESPONSABILIZAÇÃO DIRETA DO AGENTE ASSEDIADOR </a:t>
            </a:r>
            <a:r>
              <a:rPr lang="pt-BR" sz="1600" dirty="0" err="1"/>
              <a:t>X</a:t>
            </a:r>
            <a:r>
              <a:rPr lang="pt-BR" sz="1600" dirty="0"/>
              <a:t> FAZENDA PÚBLICA COM AÇÃO REGRESSIVA? </a:t>
            </a:r>
          </a:p>
          <a:p>
            <a:pPr lvl="1">
              <a:defRPr/>
            </a:pPr>
            <a:r>
              <a:rPr lang="pt-BR" sz="1600" dirty="0"/>
              <a:t>TEMA 940 DO STF </a:t>
            </a:r>
            <a:r>
              <a:rPr lang="pt-BR" sz="1600" dirty="0" err="1"/>
              <a:t>X</a:t>
            </a:r>
            <a:r>
              <a:rPr lang="pt-BR" sz="1600" dirty="0"/>
              <a:t> STJ </a:t>
            </a:r>
            <a:r>
              <a:rPr lang="pt-BR" sz="1600" dirty="0" err="1"/>
              <a:t>REsp</a:t>
            </a:r>
            <a:r>
              <a:rPr lang="pt-BR" sz="1600" dirty="0">
                <a:ea typeface="Calibri" panose="020F0502020204030204" pitchFamily="34" charset="0"/>
              </a:rPr>
              <a:t> nº 1.842.613 – SP (22.02.2022)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13891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>
            <a:extLst>
              <a:ext uri="{FF2B5EF4-FFF2-40B4-BE49-F238E27FC236}">
                <a16:creationId xmlns:a16="http://schemas.microsoft.com/office/drawing/2014/main" id="{CACDFFCF-287F-0EB6-035A-76CA0D21AE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/>
              <a:t>(</a:t>
            </a:r>
            <a:r>
              <a:rPr lang="pt-BR" altLang="pt-BR" dirty="0" err="1"/>
              <a:t>D</a:t>
            </a:r>
            <a:r>
              <a:rPr lang="pt-BR" altLang="pt-BR" dirty="0"/>
              <a:t>) Medidas preventivas e educativas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2C16E19-08B4-44A9-9195-AF6238E93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270510"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pt-BR" sz="1600" dirty="0">
                <a:latin typeface="Times New Roman" panose="02020603050405020304" pitchFamily="18" charset="0"/>
              </a:rPr>
              <a:t>Criação de órgão ou setor especializado na </a:t>
            </a:r>
            <a:r>
              <a:rPr lang="pt-BR" sz="1600" dirty="0">
                <a:highlight>
                  <a:srgbClr val="00FF00"/>
                </a:highlight>
                <a:latin typeface="Times New Roman" panose="02020603050405020304" pitchFamily="18" charset="0"/>
              </a:rPr>
              <a:t>mediação e resolução amigável </a:t>
            </a:r>
            <a:r>
              <a:rPr lang="pt-BR" sz="1600" dirty="0">
                <a:latin typeface="Times New Roman" panose="02020603050405020304" pitchFamily="18" charset="0"/>
              </a:rPr>
              <a:t>de conflitos laborais no serviço público;    </a:t>
            </a:r>
            <a:endParaRPr lang="pt-BR" sz="1600" dirty="0"/>
          </a:p>
          <a:p>
            <a:pPr indent="270510"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pt-BR" sz="1600" dirty="0">
                <a:latin typeface="Times New Roman" panose="02020603050405020304" pitchFamily="18" charset="0"/>
              </a:rPr>
              <a:t>Em parceria com as entidades de classe representantes dos servidores públicos, a realização de cursos, seminários, orientações, cartilhas, manuais e campanhas de sensibilização visando a conscientizar e coibir a violência e o assédio no âmbito das relações laborais da administração pública, com vistas a promover uma cultura de </a:t>
            </a:r>
            <a:r>
              <a:rPr lang="pt-BR" sz="1600" dirty="0">
                <a:highlight>
                  <a:srgbClr val="00FF00"/>
                </a:highlight>
                <a:latin typeface="Times New Roman" panose="02020603050405020304" pitchFamily="18" charset="0"/>
              </a:rPr>
              <a:t>respeito e harmonia </a:t>
            </a:r>
            <a:r>
              <a:rPr lang="pt-BR" sz="1600" dirty="0">
                <a:latin typeface="Times New Roman" panose="02020603050405020304" pitchFamily="18" charset="0"/>
              </a:rPr>
              <a:t>entre os servidores;</a:t>
            </a:r>
          </a:p>
          <a:p>
            <a:pPr indent="270510"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pt-BR" sz="1600" dirty="0">
                <a:highlight>
                  <a:srgbClr val="00FF00"/>
                </a:highlight>
                <a:latin typeface="Times New Roman" panose="02020603050405020304" pitchFamily="18" charset="0"/>
              </a:rPr>
              <a:t>Avaliação psicossocial </a:t>
            </a:r>
            <a:r>
              <a:rPr lang="pt-BR" sz="1600" dirty="0">
                <a:latin typeface="Times New Roman" panose="02020603050405020304" pitchFamily="18" charset="0"/>
              </a:rPr>
              <a:t>como condição prévia para assunção de </a:t>
            </a:r>
            <a:r>
              <a:rPr lang="pt-BR" sz="1600" dirty="0">
                <a:highlight>
                  <a:srgbClr val="00FF00"/>
                </a:highlight>
                <a:latin typeface="Times New Roman" panose="02020603050405020304" pitchFamily="18" charset="0"/>
              </a:rPr>
              <a:t>cargos de chefia</a:t>
            </a:r>
            <a:r>
              <a:rPr lang="pt-BR" sz="1600" dirty="0">
                <a:latin typeface="Times New Roman" panose="02020603050405020304" pitchFamily="18" charset="0"/>
              </a:rPr>
              <a:t>, direção e coordenação no serviço público e avaliações anuais subsequentes;</a:t>
            </a:r>
            <a:endParaRPr lang="pt-BR" sz="1600" dirty="0"/>
          </a:p>
          <a:p>
            <a:pPr indent="270510"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pt-BR" sz="1600" dirty="0">
                <a:latin typeface="Times New Roman" panose="02020603050405020304" pitchFamily="18" charset="0"/>
              </a:rPr>
              <a:t>Promoção de cursos de </a:t>
            </a:r>
            <a:r>
              <a:rPr lang="pt-BR" sz="1600" dirty="0">
                <a:highlight>
                  <a:srgbClr val="00FF00"/>
                </a:highlight>
                <a:latin typeface="Times New Roman" panose="02020603050405020304" pitchFamily="18" charset="0"/>
              </a:rPr>
              <a:t>capacitação em gestão de recursos humanos </a:t>
            </a:r>
            <a:r>
              <a:rPr lang="pt-BR" sz="1600" dirty="0">
                <a:latin typeface="Times New Roman" panose="02020603050405020304" pitchFamily="18" charset="0"/>
              </a:rPr>
              <a:t>para as </a:t>
            </a:r>
            <a:r>
              <a:rPr lang="pt-BR" sz="1600" dirty="0">
                <a:highlight>
                  <a:srgbClr val="00FF00"/>
                </a:highlight>
                <a:latin typeface="Times New Roman" panose="02020603050405020304" pitchFamily="18" charset="0"/>
              </a:rPr>
              <a:t>chefias</a:t>
            </a:r>
            <a:r>
              <a:rPr lang="pt-BR" sz="1600" dirty="0">
                <a:latin typeface="Times New Roman" panose="02020603050405020304" pitchFamily="18" charset="0"/>
              </a:rPr>
              <a:t> no serviço público. </a:t>
            </a:r>
            <a:endParaRPr lang="pt-BR" sz="1600" dirty="0"/>
          </a:p>
          <a:p>
            <a:pPr marL="0" indent="0">
              <a:buFont typeface="Wingdings" pitchFamily="2" charset="2"/>
              <a:buNone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>
            <a:extLst>
              <a:ext uri="{FF2B5EF4-FFF2-40B4-BE49-F238E27FC236}">
                <a16:creationId xmlns:a16="http://schemas.microsoft.com/office/drawing/2014/main" id="{AE2E8AD5-4566-113A-60E8-F861B8DF20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269875">
              <a:lnSpc>
                <a:spcPct val="150000"/>
              </a:lnSpc>
            </a:pPr>
            <a:br>
              <a:rPr lang="pt-BR" altLang="pt-BR" sz="2000" b="1" dirty="0">
                <a:latin typeface="Times New Roman" panose="02020603050405020304" pitchFamily="18" charset="0"/>
              </a:rPr>
            </a:br>
            <a:r>
              <a:rPr lang="pt-BR" altLang="pt-BR" sz="2000" b="1" dirty="0"/>
              <a:t>O QUE FAZER DE FORMA EFETIVA DIANTE DE UMA SITUAÇÃO DE ASSÉDIO? </a:t>
            </a:r>
            <a:br>
              <a:rPr lang="pt-BR" altLang="pt-BR" sz="2000" dirty="0"/>
            </a:br>
            <a:endParaRPr lang="pt-BR" altLang="pt-BR" sz="20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F8CA35-DD7C-4C91-8CF0-A309784BF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270510"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pt-BR" sz="1800" dirty="0">
                <a:latin typeface="Times New Roman" panose="02020603050405020304" pitchFamily="18" charset="0"/>
              </a:rPr>
              <a:t>Anote as situações de assédio, relatando detalhes tais como: dia, hora, local, nome da(s) pessoa(s) envolvida(s) e de testemunhas, motivos alegados, conteúdo das conversas, entre outras informações relevantes; </a:t>
            </a:r>
            <a:endParaRPr lang="pt-BR" sz="1800" dirty="0"/>
          </a:p>
          <a:p>
            <a:pPr indent="270510"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pt-BR" sz="1800" dirty="0">
                <a:latin typeface="Times New Roman" panose="02020603050405020304" pitchFamily="18" charset="0"/>
              </a:rPr>
              <a:t>Reúna provas materiais: Guarde documentos físicos (bilhetes, anotações) ou eletrônicos (e- mails, mensagens) que possam servir como provas; </a:t>
            </a:r>
            <a:endParaRPr lang="pt-BR" sz="1800" dirty="0"/>
          </a:p>
          <a:p>
            <a:pPr indent="270510"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pt-BR" sz="1800" dirty="0">
                <a:latin typeface="Times New Roman" panose="02020603050405020304" pitchFamily="18" charset="0"/>
              </a:rPr>
              <a:t>Procure ajuda das pessoas, em especial daquelas que testemunharam os fatos ou que também já tenham sofrido assédio; </a:t>
            </a:r>
            <a:endParaRPr lang="pt-BR" sz="1800" dirty="0"/>
          </a:p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>
            <a:extLst>
              <a:ext uri="{FF2B5EF4-FFF2-40B4-BE49-F238E27FC236}">
                <a16:creationId xmlns:a16="http://schemas.microsoft.com/office/drawing/2014/main" id="{8123E1CD-AA28-BD11-8B89-A50B88C428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2000" b="1" dirty="0">
                <a:solidFill>
                  <a:schemeClr val="bg1"/>
                </a:solidFill>
              </a:rPr>
              <a:t>O QUE FAZER DE FORMA EFETIVA DIANTE DE UMA SITUAÇÃO DE ASSÉDIO?</a:t>
            </a:r>
            <a:endParaRPr lang="pt-BR" alt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7C0C4B-95F6-40C9-9950-A343D55A8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270510"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pt-BR" sz="2000" dirty="0">
                <a:latin typeface="Times New Roman" panose="02020603050405020304" pitchFamily="18" charset="0"/>
              </a:rPr>
              <a:t> Evite conversar a sós com a pessoa que assedia. Procure sempre ter a presença de outras pessoas; </a:t>
            </a:r>
            <a:endParaRPr lang="pt-BR" sz="2000" dirty="0"/>
          </a:p>
          <a:p>
            <a:pPr indent="270510"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pt-BR" sz="2000" dirty="0">
                <a:latin typeface="Times New Roman" panose="02020603050405020304" pitchFamily="18" charset="0"/>
              </a:rPr>
              <a:t> Busque apoio de familiares, de pessoas em quem confia, especialistas (psicólogos, advogados etc.) e de seu sindicato ou associação de classe.</a:t>
            </a:r>
            <a:endParaRPr lang="pt-BR" sz="2000" dirty="0"/>
          </a:p>
          <a:p>
            <a:pPr indent="270510"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pt-BR" sz="2000" dirty="0">
                <a:latin typeface="Times New Roman" panose="02020603050405020304" pitchFamily="18" charset="0"/>
              </a:rPr>
              <a:t> Adote as medidas legais cabíveis para o fim de fazer cessar o dano e responsabilizar o agente assediador.</a:t>
            </a:r>
            <a:endParaRPr lang="pt-BR" sz="2000" dirty="0"/>
          </a:p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>
            <a:extLst>
              <a:ext uri="{FF2B5EF4-FFF2-40B4-BE49-F238E27FC236}">
                <a16:creationId xmlns:a16="http://schemas.microsoft.com/office/drawing/2014/main" id="{17EDE637-3EED-079C-B889-09DC5EBEF3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altLang="pt-BR" dirty="0"/>
              <a:t>DIGA NÃO AO ASSÉDIO</a:t>
            </a:r>
          </a:p>
        </p:txBody>
      </p:sp>
      <p:sp>
        <p:nvSpPr>
          <p:cNvPr id="19459" name="Espaço Reservado para Conteúdo 2">
            <a:extLst>
              <a:ext uri="{FF2B5EF4-FFF2-40B4-BE49-F238E27FC236}">
                <a16:creationId xmlns:a16="http://schemas.microsoft.com/office/drawing/2014/main" id="{31547047-E3B1-C677-F0B3-2886978859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pt-BR" altLang="pt-BR" dirty="0"/>
          </a:p>
          <a:p>
            <a:r>
              <a:rPr lang="pt-BR" altLang="pt-BR" dirty="0"/>
              <a:t>NÃO TOLERE </a:t>
            </a:r>
          </a:p>
          <a:p>
            <a:r>
              <a:rPr lang="pt-BR" altLang="pt-BR" dirty="0"/>
              <a:t>DENUCIE</a:t>
            </a:r>
          </a:p>
          <a:p>
            <a:r>
              <a:rPr lang="pt-BR" altLang="pt-BR" dirty="0"/>
              <a:t>APOIE AS VÍTIMAS</a:t>
            </a:r>
          </a:p>
          <a:p>
            <a:endParaRPr lang="pt-BR" altLang="pt-BR" dirty="0"/>
          </a:p>
          <a:p>
            <a:pPr lvl="1"/>
            <a:r>
              <a:rPr lang="pt-BR" altLang="pt-BR" dirty="0"/>
              <a:t>OBRIGADO PELA ATENÇÃO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>
            <a:extLst>
              <a:ext uri="{FF2B5EF4-FFF2-40B4-BE49-F238E27FC236}">
                <a16:creationId xmlns:a16="http://schemas.microsoft.com/office/drawing/2014/main" id="{FDB0AA4A-5755-3DAC-E7EC-BC6E23EDD9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/>
              <a:t>ASSÉDIO COMO MÁCULA DA ADMINISTRAÇÃO</a:t>
            </a:r>
          </a:p>
        </p:txBody>
      </p:sp>
      <p:sp>
        <p:nvSpPr>
          <p:cNvPr id="11267" name="Espaço Reservado para Conteúdo 2">
            <a:extLst>
              <a:ext uri="{FF2B5EF4-FFF2-40B4-BE49-F238E27FC236}">
                <a16:creationId xmlns:a16="http://schemas.microsoft.com/office/drawing/2014/main" id="{2796B8FE-0F0C-B5F3-EDB3-88140D5BD3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altLang="pt-BR" dirty="0"/>
          </a:p>
          <a:p>
            <a:endParaRPr lang="pt-BR" altLang="pt-BR" dirty="0"/>
          </a:p>
          <a:p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Apropriação do aparelho de Estado para fins privados : PATRIMONIALISMO</a:t>
            </a:r>
          </a:p>
          <a:p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RELAÇÃO DE PODER DESIGUAL/ ABUSIVA</a:t>
            </a:r>
          </a:p>
          <a:p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PRINC. DIGNIDADE</a:t>
            </a:r>
          </a:p>
          <a:p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PRINC. ADMINISTRAÇÃO PÚBLICA</a:t>
            </a:r>
          </a:p>
          <a:p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DESVIO DE PODER</a:t>
            </a:r>
          </a:p>
        </p:txBody>
      </p:sp>
    </p:spTree>
    <p:extLst>
      <p:ext uri="{BB962C8B-B14F-4D97-AF65-F5344CB8AC3E}">
        <p14:creationId xmlns:p14="http://schemas.microsoft.com/office/powerpoint/2010/main" val="1814643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>
            <a:extLst>
              <a:ext uri="{FF2B5EF4-FFF2-40B4-BE49-F238E27FC236}">
                <a16:creationId xmlns:a16="http://schemas.microsoft.com/office/drawing/2014/main" id="{4D79CF13-0ABB-1E20-C1D8-412F0310D8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/>
              <a:t>ASSÉDIO MORAL vertical descendente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0301218-C1D0-4DD8-9B8C-1F93B579E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pt-B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Panton"/>
              </a:rPr>
              <a:t>Caracteriza-se por condutas do </a:t>
            </a:r>
            <a:r>
              <a:rPr lang="pt-BR" sz="2400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Panton"/>
              </a:rPr>
              <a:t>agente público</a:t>
            </a:r>
            <a:r>
              <a:rPr lang="pt-B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Panton"/>
              </a:rPr>
              <a:t> que, excedendo os limites das suas funções, por ação, omissão, gestos ou palavras, tenham por objetivo ou efeito atingir a autoestima, a autodeterminação, a evolução na carreira ou a estabilidade emocional de outro agente público ou de empregado de empresa prestadora de serviço público, com danos ao ambiente de trabalho objetivamente aferíveis.</a:t>
            </a:r>
            <a:endParaRPr lang="pt-B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nton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C137A7-4681-D716-A3EA-C93975F7F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Convenção 190 </a:t>
            </a:r>
            <a:br>
              <a:rPr lang="pt-BR" dirty="0"/>
            </a:br>
            <a:r>
              <a:rPr lang="pt-BR" dirty="0"/>
              <a:t>OIT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9E0B1BE-BCF1-B7EC-C603-6F94A66D3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o termo "violência e assédio" no mundo do trabalho refere-se a um conjunto de comportamentos e práticas inaceitáveis, ou de suas ameaças, </a:t>
            </a:r>
            <a:r>
              <a:rPr lang="pt-BR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00"/>
                </a:highlight>
                <a:latin typeface="Times New Roman" panose="02020603050405020304" pitchFamily="18" charset="0"/>
              </a:rPr>
              <a:t>de ocorrência única</a:t>
            </a:r>
            <a:r>
              <a:rPr lang="pt-B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pt-B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ou </a:t>
            </a:r>
            <a:r>
              <a:rPr lang="pt-BR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repetida</a:t>
            </a:r>
            <a:r>
              <a:rPr lang="pt-B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, que visem, causem, ou sejam susceptíveis de causar dano físico, psicológico, sexual ou econômico, e inclui a violência e o assédio com base no gênero; (art. 1º, “a”). </a:t>
            </a:r>
            <a:endParaRPr lang="pt-B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146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>
            <a:extLst>
              <a:ext uri="{FF2B5EF4-FFF2-40B4-BE49-F238E27FC236}">
                <a16:creationId xmlns:a16="http://schemas.microsoft.com/office/drawing/2014/main" id="{F4985F04-2FA2-6717-D532-8BDFEFDB09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/>
              <a:t>AGENTES ATIVOS</a:t>
            </a:r>
          </a:p>
        </p:txBody>
      </p:sp>
      <p:sp>
        <p:nvSpPr>
          <p:cNvPr id="8195" name="Espaço Reservado para Conteúdo 2">
            <a:extLst>
              <a:ext uri="{FF2B5EF4-FFF2-40B4-BE49-F238E27FC236}">
                <a16:creationId xmlns:a16="http://schemas.microsoft.com/office/drawing/2014/main" id="{F4C33BC7-E802-69DB-5253-50EFF1F679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dirty="0"/>
              <a:t>CARACTERÍSTICAS DA AÇÃO: </a:t>
            </a:r>
          </a:p>
          <a:p>
            <a:endParaRPr lang="pt-BR" altLang="pt-BR" dirty="0"/>
          </a:p>
          <a:p>
            <a:pPr lvl="1"/>
            <a:r>
              <a:rPr lang="pt-BR" altLang="pt-BR" dirty="0"/>
              <a:t>DUBIEDADE DE CONDUTAS: OPERAR EM ZONA CINZENTA DE (</a:t>
            </a:r>
            <a:r>
              <a:rPr lang="pt-BR" altLang="pt-BR" dirty="0" err="1"/>
              <a:t>I</a:t>
            </a:r>
            <a:r>
              <a:rPr lang="pt-BR" altLang="pt-BR" dirty="0"/>
              <a:t>)LEGALIDADE</a:t>
            </a:r>
          </a:p>
          <a:p>
            <a:pPr lvl="1"/>
            <a:r>
              <a:rPr lang="pt-BR" altLang="pt-BR" dirty="0"/>
              <a:t>INTERPOSTA PESSOA</a:t>
            </a:r>
          </a:p>
          <a:p>
            <a:pPr lvl="1"/>
            <a:r>
              <a:rPr lang="pt-BR" altLang="pt-BR" dirty="0"/>
              <a:t>INFORMALIDADE</a:t>
            </a:r>
          </a:p>
          <a:p>
            <a:pPr lvl="1"/>
            <a:r>
              <a:rPr lang="pt-BR" altLang="pt-BR" dirty="0"/>
              <a:t>IMPUNIDADE/CUMPLICIDADE DO GRUPO/PACTO DE SILÊNCIO</a:t>
            </a:r>
          </a:p>
          <a:p>
            <a:endParaRPr lang="pt-BR" alt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>
            <a:extLst>
              <a:ext uri="{FF2B5EF4-FFF2-40B4-BE49-F238E27FC236}">
                <a16:creationId xmlns:a16="http://schemas.microsoft.com/office/drawing/2014/main" id="{B8FA19BD-DC1F-0A7C-C0FA-1608EEF202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FORMAS MAIS USUAIS DE ASSÉDIO MORAL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1A7882D-D8E8-4EBA-A74C-5A9701518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270510"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pt-BR" sz="2400" dirty="0">
                <a:latin typeface="Times New Roman" panose="02020603050405020304" pitchFamily="18" charset="0"/>
              </a:rPr>
              <a:t> Imposição de isolamento perante o grupo</a:t>
            </a:r>
            <a:endParaRPr lang="pt-BR" sz="2400" dirty="0"/>
          </a:p>
          <a:p>
            <a:pPr indent="270510"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pt-BR" sz="2400" dirty="0">
                <a:latin typeface="Times New Roman" panose="02020603050405020304" pitchFamily="18" charset="0"/>
              </a:rPr>
              <a:t>Descumprimento de deveres básicos de urbanidade</a:t>
            </a:r>
          </a:p>
          <a:p>
            <a:pPr indent="270510"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pt-BR" sz="2400" dirty="0">
                <a:latin typeface="Times New Roman" panose="02020603050405020304" pitchFamily="18" charset="0"/>
              </a:rPr>
              <a:t>Exigência de excesso argumentativo em cotas e manifestações muitas delas banais</a:t>
            </a:r>
            <a:endParaRPr lang="pt-BR" sz="2400" dirty="0"/>
          </a:p>
          <a:p>
            <a:pPr indent="270510"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pt-BR" sz="2400" dirty="0">
                <a:latin typeface="Times New Roman" panose="02020603050405020304" pitchFamily="18" charset="0"/>
              </a:rPr>
              <a:t> Ameaças veladas ou concretas de abertura de processo disciplinar</a:t>
            </a:r>
            <a:endParaRPr lang="pt-BR" sz="2400" dirty="0"/>
          </a:p>
          <a:p>
            <a:pPr indent="270510"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pt-BR" sz="2400" dirty="0">
                <a:latin typeface="Times New Roman" panose="02020603050405020304" pitchFamily="18" charset="0"/>
              </a:rPr>
              <a:t>Assinatura de prazos inexequíveis</a:t>
            </a:r>
          </a:p>
          <a:p>
            <a:pPr indent="270510"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pt-BR" sz="2400" dirty="0">
                <a:latin typeface="Times New Roman" panose="02020603050405020304" pitchFamily="18" charset="0"/>
              </a:rPr>
              <a:t>Excesso de demandas ou sua negação</a:t>
            </a:r>
          </a:p>
          <a:p>
            <a:pPr indent="270510"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pt-BR" sz="2400" dirty="0">
                <a:latin typeface="Times New Roman" panose="02020603050405020304" pitchFamily="18" charset="0"/>
              </a:rPr>
              <a:t>Demandas sem relevância ou repetitivas</a:t>
            </a:r>
          </a:p>
          <a:p>
            <a:pPr indent="270510" algn="just">
              <a:lnSpc>
                <a:spcPct val="150000"/>
              </a:lnSpc>
              <a:spcAft>
                <a:spcPts val="0"/>
              </a:spcAft>
              <a:defRPr/>
            </a:pPr>
            <a:endParaRPr lang="pt-BR" sz="2400" dirty="0"/>
          </a:p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>
            <a:extLst>
              <a:ext uri="{FF2B5EF4-FFF2-40B4-BE49-F238E27FC236}">
                <a16:creationId xmlns:a16="http://schemas.microsoft.com/office/drawing/2014/main" id="{14744228-E710-F77D-9F27-FD5008D841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>
                <a:solidFill>
                  <a:schemeClr val="bg1"/>
                </a:solidFill>
              </a:rPr>
              <a:t>FORMAS MAIS USUAIS DE ASSÉDIO MORAL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3B89300-C0B4-492B-AACD-0C3551FB5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270510"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pt-BR" sz="2400" dirty="0">
                <a:latin typeface="Times New Roman" panose="02020603050405020304" pitchFamily="18" charset="0"/>
              </a:rPr>
              <a:t> Declarações desabonadoras a colegas ou terceiros estranhos ao órgão acerca da atuação profissional do assediado;</a:t>
            </a:r>
            <a:endParaRPr lang="pt-BR" sz="2400" dirty="0"/>
          </a:p>
          <a:p>
            <a:pPr indent="270510"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pt-BR" sz="2400" dirty="0">
                <a:latin typeface="Times New Roman" panose="02020603050405020304" pitchFamily="18" charset="0"/>
              </a:rPr>
              <a:t> Desparecimento de arquivos eletrônicos ou manifestações e/ou pareceres de autos de processos administrativos</a:t>
            </a:r>
          </a:p>
          <a:p>
            <a:pPr indent="270510"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pt-BR" sz="2400" dirty="0">
                <a:latin typeface="Times New Roman" panose="02020603050405020304" pitchFamily="18" charset="0"/>
              </a:rPr>
              <a:t> Racionamento de acesso a bens vitais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  <a:defRPr/>
            </a:pPr>
            <a:endParaRPr lang="pt-BR" sz="2400" dirty="0"/>
          </a:p>
          <a:p>
            <a:pPr marL="0" indent="0">
              <a:buFont typeface="Wingdings" pitchFamily="2" charset="2"/>
              <a:buNone/>
              <a:defRPr/>
            </a:pPr>
            <a:endParaRPr lang="pt-BR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>
            <a:extLst>
              <a:ext uri="{FF2B5EF4-FFF2-40B4-BE49-F238E27FC236}">
                <a16:creationId xmlns:a16="http://schemas.microsoft.com/office/drawing/2014/main" id="{7C2FB68A-21D6-E498-C8EF-6A51B1F0CB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O QUE FAZER? </a:t>
            </a:r>
          </a:p>
        </p:txBody>
      </p:sp>
      <p:sp>
        <p:nvSpPr>
          <p:cNvPr id="12291" name="Espaço Reservado para Conteúdo 2">
            <a:extLst>
              <a:ext uri="{FF2B5EF4-FFF2-40B4-BE49-F238E27FC236}">
                <a16:creationId xmlns:a16="http://schemas.microsoft.com/office/drawing/2014/main" id="{50E5BE29-B792-9CC3-95C6-80EBCB96BE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269875" algn="just">
              <a:lnSpc>
                <a:spcPct val="150000"/>
              </a:lnSpc>
            </a:pPr>
            <a:r>
              <a:rPr lang="pt-BR" altLang="pt-BR" sz="2400" b="1" dirty="0">
                <a:latin typeface="Times New Roman" panose="02020603050405020304" pitchFamily="18" charset="0"/>
              </a:rPr>
              <a:t> (a)</a:t>
            </a:r>
            <a:r>
              <a:rPr lang="pt-BR" altLang="pt-BR" sz="2400" dirty="0">
                <a:latin typeface="Times New Roman" panose="02020603050405020304" pitchFamily="18" charset="0"/>
              </a:rPr>
              <a:t> estabelecer mecanismos e canais de denúncia e amparo às vítimas de assédio</a:t>
            </a:r>
            <a:endParaRPr lang="pt-BR" altLang="pt-BR" sz="2400" dirty="0"/>
          </a:p>
          <a:p>
            <a:pPr indent="269875" algn="just">
              <a:lnSpc>
                <a:spcPct val="150000"/>
              </a:lnSpc>
            </a:pPr>
            <a:r>
              <a:rPr lang="pt-BR" altLang="pt-BR" sz="2400" b="1" dirty="0">
                <a:latin typeface="Times New Roman" panose="02020603050405020304" pitchFamily="18" charset="0"/>
              </a:rPr>
              <a:t> (</a:t>
            </a:r>
            <a:r>
              <a:rPr lang="pt-BR" altLang="pt-BR" sz="2400" b="1" dirty="0" err="1">
                <a:latin typeface="Times New Roman" panose="02020603050405020304" pitchFamily="18" charset="0"/>
              </a:rPr>
              <a:t>b</a:t>
            </a:r>
            <a:r>
              <a:rPr lang="pt-BR" altLang="pt-BR" sz="2400" b="1" dirty="0">
                <a:latin typeface="Times New Roman" panose="02020603050405020304" pitchFamily="18" charset="0"/>
              </a:rPr>
              <a:t>)</a:t>
            </a:r>
            <a:r>
              <a:rPr lang="pt-BR" altLang="pt-BR" sz="2400" dirty="0">
                <a:latin typeface="Times New Roman" panose="02020603050405020304" pitchFamily="18" charset="0"/>
              </a:rPr>
              <a:t> fazer cessar a agressão</a:t>
            </a:r>
            <a:endParaRPr lang="pt-BR" altLang="pt-BR" sz="2400" dirty="0"/>
          </a:p>
          <a:p>
            <a:pPr indent="269875" algn="just">
              <a:lnSpc>
                <a:spcPct val="150000"/>
              </a:lnSpc>
            </a:pPr>
            <a:r>
              <a:rPr lang="pt-BR" altLang="pt-BR" sz="2400" b="1" dirty="0">
                <a:latin typeface="Times New Roman" panose="02020603050405020304" pitchFamily="18" charset="0"/>
              </a:rPr>
              <a:t> (</a:t>
            </a:r>
            <a:r>
              <a:rPr lang="pt-BR" altLang="pt-BR" sz="2400" b="1" dirty="0" err="1">
                <a:latin typeface="Times New Roman" panose="02020603050405020304" pitchFamily="18" charset="0"/>
              </a:rPr>
              <a:t>c</a:t>
            </a:r>
            <a:r>
              <a:rPr lang="pt-BR" altLang="pt-BR" sz="2400" b="1" dirty="0">
                <a:latin typeface="Times New Roman" panose="02020603050405020304" pitchFamily="18" charset="0"/>
              </a:rPr>
              <a:t>) </a:t>
            </a:r>
            <a:r>
              <a:rPr lang="pt-BR" altLang="pt-BR" sz="2400" dirty="0">
                <a:latin typeface="Times New Roman" panose="02020603050405020304" pitchFamily="18" charset="0"/>
              </a:rPr>
              <a:t>responsabilização  administrativa, civil e criminal</a:t>
            </a:r>
          </a:p>
          <a:p>
            <a:pPr indent="269875" algn="just">
              <a:lnSpc>
                <a:spcPct val="150000"/>
              </a:lnSpc>
            </a:pPr>
            <a:r>
              <a:rPr lang="pt-BR" altLang="pt-BR" sz="2400" b="1" dirty="0">
                <a:latin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pt-BR" altLang="pt-BR" sz="2400" b="1" dirty="0" err="1">
                <a:latin typeface="Times New Roman" panose="02020603050405020304" pitchFamily="18" charset="0"/>
                <a:cs typeface="Calibri" panose="020F0502020204030204" pitchFamily="34" charset="0"/>
              </a:rPr>
              <a:t>d</a:t>
            </a:r>
            <a:r>
              <a:rPr lang="pt-BR" altLang="pt-BR" sz="2400" b="1" dirty="0">
                <a:latin typeface="Times New Roman" panose="02020603050405020304" pitchFamily="18" charset="0"/>
                <a:cs typeface="Calibri" panose="020F0502020204030204" pitchFamily="34" charset="0"/>
              </a:rPr>
              <a:t>)</a:t>
            </a:r>
            <a:r>
              <a:rPr lang="pt-BR" altLang="pt-BR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 medidas preventivas</a:t>
            </a:r>
            <a:endParaRPr lang="pt-BR" altLang="pt-BR" sz="2400" dirty="0"/>
          </a:p>
          <a:p>
            <a:pPr indent="269875" algn="just">
              <a:lnSpc>
                <a:spcPct val="150000"/>
              </a:lnSpc>
            </a:pPr>
            <a:endParaRPr lang="pt-BR" altLang="pt-BR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94D7B6-0310-45C6-C84D-F58FCE3F9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(A) Mecanismos e canais de denúncia e amparo às vítimas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4F536D-9EAE-5C6C-3F27-B57178318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altLang="pt-BR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aprovação de legislação específica ESTADUAL para prevenção e enfrentamento a toda forma de assédio, em especial o moral, no serviço público.</a:t>
            </a:r>
          </a:p>
          <a:p>
            <a:pPr algn="just"/>
            <a:endParaRPr lang="pt-BR" altLang="pt-BR" sz="1600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pt-BR" altLang="pt-BR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Criação de canais seguros e eficazes para denúncia de assédio na administração pública;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6026770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{5BD3A108-99F6-CA4F-B359-182B0474BBB2}tf16401369</Template>
  <TotalTime>797</TotalTime>
  <Words>1001</Words>
  <Application>Microsoft Macintosh PowerPoint</Application>
  <PresentationFormat>Apresentação na tela (4:3)</PresentationFormat>
  <Paragraphs>81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3" baseType="lpstr">
      <vt:lpstr>Verdana</vt:lpstr>
      <vt:lpstr>Arial</vt:lpstr>
      <vt:lpstr>Wingdings</vt:lpstr>
      <vt:lpstr>Calibri</vt:lpstr>
      <vt:lpstr>Times New Roman</vt:lpstr>
      <vt:lpstr>Panton</vt:lpstr>
      <vt:lpstr>Atlas</vt:lpstr>
      <vt:lpstr>     “ASSÉDIO NO SERVIÇO PÚBLICO: A DEFESA DO SERVIDOR”</vt:lpstr>
      <vt:lpstr>ASSÉDIO COMO MÁCULA DA ADMINISTRAÇÃO</vt:lpstr>
      <vt:lpstr>ASSÉDIO MORAL vertical descendente</vt:lpstr>
      <vt:lpstr>Convenção 190  OIT</vt:lpstr>
      <vt:lpstr>AGENTES ATIVOS</vt:lpstr>
      <vt:lpstr>FORMAS MAIS USUAIS DE ASSÉDIO MORAL</vt:lpstr>
      <vt:lpstr>FORMAS MAIS USUAIS DE ASSÉDIO MORAL</vt:lpstr>
      <vt:lpstr>O QUE FAZER? </vt:lpstr>
      <vt:lpstr>(A) Mecanismos e canais de denúncia e amparo às vítimas</vt:lpstr>
      <vt:lpstr>(A) Mecanismos e canais de denúncia e amparo às vítimas</vt:lpstr>
      <vt:lpstr>(B) Fazer cessar a agressão</vt:lpstr>
      <vt:lpstr> (C) Responsabilização do agente assediador</vt:lpstr>
      <vt:lpstr>(D) Medidas preventivas e educativas </vt:lpstr>
      <vt:lpstr> O QUE FAZER DE FORMA EFETIVA DIANTE DE UMA SITUAÇÃO DE ASSÉDIO?  </vt:lpstr>
      <vt:lpstr>O QUE FAZER DE FORMA EFETIVA DIANTE DE UMA SITUAÇÃO DE ASSÉDIO?</vt:lpstr>
      <vt:lpstr>DIGA NÃO AO ASSÉDIO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“Instrumentos de Gestão Democrática: Iniciativa Popular de Projeto de Lei, Plebiscito e Referendo”</dc:title>
  <dc:creator>YCarajelescov</dc:creator>
  <cp:lastModifiedBy>Microsoft Office User</cp:lastModifiedBy>
  <cp:revision>60</cp:revision>
  <dcterms:created xsi:type="dcterms:W3CDTF">2008-10-06T19:08:39Z</dcterms:created>
  <dcterms:modified xsi:type="dcterms:W3CDTF">2024-08-27T14:42:52Z</dcterms:modified>
</cp:coreProperties>
</file>