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61" r:id="rId17"/>
  </p:sldIdLst>
  <p:sldSz cx="18288000" cy="10287000"/>
  <p:notesSz cx="6858000" cy="9144000"/>
  <p:embeddedFontLst>
    <p:embeddedFont>
      <p:font typeface="Antonio Bold" panose="020B0604020202020204" charset="0"/>
      <p:regular r:id="rId19"/>
    </p:embeddedFont>
    <p:embeddedFont>
      <p:font typeface="Open Sauce Bold" panose="020B0604020202020204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7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0B9B0-CBD3-4A5D-82F5-E0DE19357203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A1334-0E8C-43BC-903E-3CB92D9E6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A1334-0E8C-43BC-903E-3CB92D9E610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2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nsoria.sp.def.br/web/guest/transparencia/comites-e-comissoes/cead-comite-da-politica-de-prevencao-e-enfrentamento-ao-assedio-e-a-discriminacao" TargetMode="External"/><Relationship Id="rId2" Type="http://schemas.openxmlformats.org/officeDocument/2006/relationships/hyperlink" Target="https://www.defensoria.sp.def.br/web/guest/politica-de-prevencao-e-enfrentamento-ao-assedio-moral-e-sexual-e-a-discriminaca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dpesp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omunica.asdpesp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700786" y="2520314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0602" y="1134377"/>
            <a:ext cx="10681995" cy="6914496"/>
            <a:chOff x="-145414" y="133351"/>
            <a:chExt cx="13367835" cy="453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33351"/>
              <a:ext cx="12843359" cy="2411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0"/>
                </a:lnSpc>
              </a:pPr>
              <a:r>
                <a:rPr lang="pt-BR" sz="7000" b="1" spc="-630" dirty="0">
                  <a:solidFill>
                    <a:srgbClr val="000000"/>
                  </a:solidFill>
                  <a:latin typeface="Antonio Bold"/>
                </a:rPr>
                <a:t>INICIATIVA DE COMBATE AO ASSÉDIO NA </a:t>
              </a:r>
            </a:p>
            <a:p>
              <a:pPr algn="ctr">
                <a:lnSpc>
                  <a:spcPts val="15400"/>
                </a:lnSpc>
              </a:pPr>
              <a:r>
                <a:rPr lang="pt-BR" sz="7000" b="1" spc="-630" dirty="0">
                  <a:solidFill>
                    <a:srgbClr val="000000"/>
                  </a:solidFill>
                  <a:latin typeface="Antonio Bold"/>
                </a:rPr>
                <a:t>ADMINISTRAÇÃO PÚBLICA </a:t>
              </a:r>
              <a:endParaRPr lang="en-US" sz="7000" b="1" spc="-630" dirty="0">
                <a:solidFill>
                  <a:srgbClr val="000000"/>
                </a:solidFill>
                <a:latin typeface="Antonio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45414" y="3041928"/>
              <a:ext cx="13367835" cy="16241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pt-BR" sz="4400" dirty="0">
                  <a:solidFill>
                    <a:srgbClr val="000000"/>
                  </a:solidFill>
                  <a:latin typeface="Open Sauce Bold"/>
                </a:rPr>
                <a:t>A experiência na Implementação na</a:t>
              </a:r>
            </a:p>
            <a:p>
              <a:pPr algn="ctr">
                <a:lnSpc>
                  <a:spcPts val="3240"/>
                </a:lnSpc>
              </a:pPr>
              <a:endParaRPr lang="pt-BR" sz="4400" dirty="0">
                <a:solidFill>
                  <a:srgbClr val="000000"/>
                </a:solidFill>
                <a:latin typeface="Open Sauce Bold"/>
              </a:endParaRPr>
            </a:p>
            <a:p>
              <a:pPr algn="ctr">
                <a:lnSpc>
                  <a:spcPts val="3240"/>
                </a:lnSpc>
              </a:pPr>
              <a:r>
                <a:rPr lang="pt-BR" sz="4400" dirty="0">
                  <a:solidFill>
                    <a:srgbClr val="000000"/>
                  </a:solidFill>
                  <a:latin typeface="Open Sauce Bold"/>
                </a:rPr>
                <a:t>Defensoria</a:t>
              </a:r>
            </a:p>
            <a:p>
              <a:pPr algn="ctr">
                <a:lnSpc>
                  <a:spcPts val="3240"/>
                </a:lnSpc>
              </a:pPr>
              <a:r>
                <a:rPr lang="pt-BR" sz="4400" dirty="0">
                  <a:solidFill>
                    <a:srgbClr val="000000"/>
                  </a:solidFill>
                  <a:latin typeface="Open Sauce Bold"/>
                </a:rPr>
                <a:t> </a:t>
              </a:r>
            </a:p>
            <a:p>
              <a:pPr algn="ctr">
                <a:lnSpc>
                  <a:spcPts val="3240"/>
                </a:lnSpc>
              </a:pPr>
              <a:r>
                <a:rPr lang="pt-BR" sz="4400" dirty="0">
                  <a:solidFill>
                    <a:srgbClr val="000000"/>
                  </a:solidFill>
                  <a:latin typeface="Open Sauce Bold"/>
                </a:rPr>
                <a:t>Pública do Estado de São Paulo</a:t>
              </a:r>
            </a:p>
            <a:p>
              <a:pPr algn="ctr">
                <a:lnSpc>
                  <a:spcPts val="3240"/>
                </a:lnSpc>
              </a:pPr>
              <a:endParaRPr lang="pt-BR" sz="4000" dirty="0">
                <a:solidFill>
                  <a:srgbClr val="000000"/>
                </a:solidFill>
                <a:latin typeface="Open Sauce Bold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BE75886-1929-52AA-E304-471B494E094D}"/>
              </a:ext>
            </a:extLst>
          </p:cNvPr>
          <p:cNvSpPr txBox="1"/>
          <p:nvPr/>
        </p:nvSpPr>
        <p:spPr>
          <a:xfrm>
            <a:off x="1475366" y="8727429"/>
            <a:ext cx="10262895" cy="37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pt-BR" sz="2400" dirty="0">
                <a:solidFill>
                  <a:srgbClr val="000000"/>
                </a:solidFill>
                <a:latin typeface="Open Sauce Bold"/>
              </a:rPr>
              <a:t>Cristina Pereira de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3000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064409B-44F6-1B2C-9D03-6618094D9EE6}"/>
              </a:ext>
            </a:extLst>
          </p:cNvPr>
          <p:cNvSpPr txBox="1"/>
          <p:nvPr/>
        </p:nvSpPr>
        <p:spPr>
          <a:xfrm>
            <a:off x="990600" y="1367845"/>
            <a:ext cx="167259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Ciclos de Debate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pic>
        <p:nvPicPr>
          <p:cNvPr id="12" name="Imagem 11" descr="Texto&#10;&#10;Descrição gerada automaticamente">
            <a:extLst>
              <a:ext uri="{FF2B5EF4-FFF2-40B4-BE49-F238E27FC236}">
                <a16:creationId xmlns:a16="http://schemas.microsoft.com/office/drawing/2014/main" id="{B55A893B-EE0B-70A4-3F07-31A4DA5A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89830"/>
            <a:ext cx="8601075" cy="6029325"/>
          </a:xfrm>
          <a:prstGeom prst="rect">
            <a:avLst/>
          </a:prstGeom>
        </p:spPr>
      </p:pic>
      <p:pic>
        <p:nvPicPr>
          <p:cNvPr id="14" name="Imagem 13" descr="Texto&#10;&#10;Descrição gerada automaticamente">
            <a:extLst>
              <a:ext uri="{FF2B5EF4-FFF2-40B4-BE49-F238E27FC236}">
                <a16:creationId xmlns:a16="http://schemas.microsoft.com/office/drawing/2014/main" id="{55D28F3B-7A17-82E6-B049-7D66FFEC6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431999"/>
            <a:ext cx="4657725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732697" y="252560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989772" y="-1376758"/>
            <a:ext cx="6520258" cy="65202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38225"/>
            <a:ext cx="167259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Lançamento da Política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7DFD2A-07D5-3367-A83A-895178878DC5}"/>
              </a:ext>
            </a:extLst>
          </p:cNvPr>
          <p:cNvSpPr txBox="1"/>
          <p:nvPr/>
        </p:nvSpPr>
        <p:spPr>
          <a:xfrm>
            <a:off x="971550" y="2933700"/>
            <a:ext cx="16402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Ato Normativo DPG no 146, de 08 outubro de 2018: </a:t>
            </a:r>
          </a:p>
          <a:p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 	“Institui a Política de Prevenção e Enfrentamento do </a:t>
            </a:r>
          </a:p>
          <a:p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	Assédio Moral e Sexual e da Discriminação no âmbito da 	Defensoria Pública do Estado de São Paulo”;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CADI - Centro de Apoio e Desenvolvimento Institucional;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Comitê Gestor da Política de Prevenção e enfrentamento ao assédio.</a:t>
            </a:r>
          </a:p>
        </p:txBody>
      </p:sp>
    </p:spTree>
    <p:extLst>
      <p:ext uri="{BB962C8B-B14F-4D97-AF65-F5344CB8AC3E}">
        <p14:creationId xmlns:p14="http://schemas.microsoft.com/office/powerpoint/2010/main" val="426871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3000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-1066800" y="1257300"/>
            <a:ext cx="19354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Princípios da Politica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F32485-C1F7-0A50-15BE-94E7B1729A9B}"/>
              </a:ext>
            </a:extLst>
          </p:cNvPr>
          <p:cNvSpPr txBox="1"/>
          <p:nvPr/>
        </p:nvSpPr>
        <p:spPr>
          <a:xfrm>
            <a:off x="152400" y="3619500"/>
            <a:ext cx="1630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participação voluntária;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sigilo das informações e declarações prestadas;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direito à informação e orientação;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respeito à autonomia de vontade na definição dos encaminhamentos nos casos concretos.</a:t>
            </a:r>
          </a:p>
        </p:txBody>
      </p:sp>
    </p:spTree>
    <p:extLst>
      <p:ext uri="{BB962C8B-B14F-4D97-AF65-F5344CB8AC3E}">
        <p14:creationId xmlns:p14="http://schemas.microsoft.com/office/powerpoint/2010/main" val="116647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732697" y="252560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989772" y="-1376758"/>
            <a:ext cx="6520258" cy="65202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38225"/>
            <a:ext cx="167259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Intervenções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7DFD2A-07D5-3367-A83A-895178878DC5}"/>
              </a:ext>
            </a:extLst>
          </p:cNvPr>
          <p:cNvSpPr txBox="1"/>
          <p:nvPr/>
        </p:nvSpPr>
        <p:spPr>
          <a:xfrm>
            <a:off x="971550" y="2933700"/>
            <a:ext cx="164020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Escuta humanizada e Acolhimento das vítimas;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Abordagem restaurativa;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Orientações para representação junto à Corregedoria, se do interesse da vítima;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Cartilha de orientação.</a:t>
            </a:r>
          </a:p>
        </p:txBody>
      </p:sp>
    </p:spTree>
    <p:extLst>
      <p:ext uri="{BB962C8B-B14F-4D97-AF65-F5344CB8AC3E}">
        <p14:creationId xmlns:p14="http://schemas.microsoft.com/office/powerpoint/2010/main" val="357297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3000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-1066800" y="1257300"/>
            <a:ext cx="19354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Desafios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F32485-C1F7-0A50-15BE-94E7B1729A9B}"/>
              </a:ext>
            </a:extLst>
          </p:cNvPr>
          <p:cNvSpPr txBox="1"/>
          <p:nvPr/>
        </p:nvSpPr>
        <p:spPr>
          <a:xfrm>
            <a:off x="152400" y="3619500"/>
            <a:ext cx="16306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Dar visibilidade ao setor e a política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Construir relação de confiança entre servidores e órgão executor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Fomentar a adesão de requeridos mais complexos diante da recusa ao diálogo</a:t>
            </a:r>
          </a:p>
        </p:txBody>
      </p:sp>
    </p:spTree>
    <p:extLst>
      <p:ext uri="{BB962C8B-B14F-4D97-AF65-F5344CB8AC3E}">
        <p14:creationId xmlns:p14="http://schemas.microsoft.com/office/powerpoint/2010/main" val="379249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828800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28801" y="-33183"/>
            <a:ext cx="16306799" cy="3576484"/>
          </a:xfrm>
          <a:prstGeom prst="rect">
            <a:avLst/>
          </a:prstGeom>
          <a:solidFill>
            <a:srgbClr val="F1EEEE"/>
          </a:solidFill>
        </p:spPr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3875F6-1F9F-D862-C0CB-36CB3A940546}"/>
              </a:ext>
            </a:extLst>
          </p:cNvPr>
          <p:cNvSpPr txBox="1"/>
          <p:nvPr/>
        </p:nvSpPr>
        <p:spPr>
          <a:xfrm>
            <a:off x="1828801" y="3543301"/>
            <a:ext cx="15544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Política de Enfretamento ao Assédio e a Discriminação</a:t>
            </a:r>
          </a:p>
          <a:p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https://www.defensoria.sp.def.br/web/guest/politica-de-prevencao-e-enfrentamento-ao-assedio-moral-e-sexual-e-a-discriminacao</a:t>
            </a: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Comitê da Política de Prevenção e Enfrentamento ao Assédio e à Discriminação - CEAD</a:t>
            </a:r>
            <a:b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https://www.defensoria.sp.def.br/web/guest/transparencia/comites-e-comissoes/cead-comite-da-politica-de-prevencao-e-enfrentamento-ao-assedio-e-a-discriminacao</a:t>
            </a: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E66160B-2C4E-71CA-7C64-7343AE887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750" y="531907"/>
            <a:ext cx="15895417" cy="22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287000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0134600" y="-33185"/>
            <a:ext cx="8153400" cy="10286999"/>
          </a:xfrm>
          <a:prstGeom prst="rect">
            <a:avLst/>
          </a:prstGeom>
          <a:solidFill>
            <a:srgbClr val="F1EEEE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172081" y="1735111"/>
            <a:ext cx="7016033" cy="109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9000" spc="-139" dirty="0" err="1">
                <a:solidFill>
                  <a:srgbClr val="FFFFFF"/>
                </a:solidFill>
                <a:latin typeface="Antonio Bold"/>
              </a:rPr>
              <a:t>Dúvidas</a:t>
            </a:r>
            <a:r>
              <a:rPr lang="en-US" sz="9000" spc="-139" dirty="0">
                <a:solidFill>
                  <a:srgbClr val="FFFFFF"/>
                </a:solidFill>
                <a:latin typeface="Antonio Bold"/>
              </a:rPr>
              <a:t> 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BA27382-EF0C-4D80-A0E1-DBD894CB3A02}"/>
              </a:ext>
            </a:extLst>
          </p:cNvPr>
          <p:cNvGrpSpPr>
            <a:grpSpLocks noChangeAspect="1"/>
          </p:cNvGrpSpPr>
          <p:nvPr/>
        </p:nvGrpSpPr>
        <p:grpSpPr>
          <a:xfrm>
            <a:off x="11239488" y="3314700"/>
            <a:ext cx="6096023" cy="6096000"/>
            <a:chOff x="0" y="0"/>
            <a:chExt cx="6350000" cy="6349975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A07F8EB-76FD-DF83-95FF-7286B41D63C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3875F6-1F9F-D862-C0CB-36CB3A940546}"/>
              </a:ext>
            </a:extLst>
          </p:cNvPr>
          <p:cNvSpPr txBox="1"/>
          <p:nvPr/>
        </p:nvSpPr>
        <p:spPr>
          <a:xfrm>
            <a:off x="95256" y="4686300"/>
            <a:ext cx="1181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Site: </a:t>
            </a: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https://asdpesp.org/</a:t>
            </a: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Contato: </a:t>
            </a: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comunica.asdpesp@gmail.com</a:t>
            </a: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92A503D-E0BB-09F6-D2EB-A838E124AB51}"/>
              </a:ext>
            </a:extLst>
          </p:cNvPr>
          <p:cNvSpPr txBox="1"/>
          <p:nvPr/>
        </p:nvSpPr>
        <p:spPr>
          <a:xfrm>
            <a:off x="9487211" y="1714500"/>
            <a:ext cx="9600575" cy="109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9000" spc="-139" dirty="0" err="1">
                <a:latin typeface="Antonio Bold"/>
              </a:rPr>
              <a:t>Obrigado</a:t>
            </a:r>
            <a:endParaRPr lang="en-US" sz="9000" spc="-139" dirty="0">
              <a:latin typeface="Antoni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898" y="61457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828800" y="1257300"/>
            <a:ext cx="149352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 dirty="0">
                <a:solidFill>
                  <a:srgbClr val="000000"/>
                </a:solidFill>
                <a:latin typeface="Antonio Bold"/>
              </a:rPr>
              <a:t>Lugar de Fala - ASDPESP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E22FF1-9AE1-A890-657F-C9D4CA210276}"/>
              </a:ext>
            </a:extLst>
          </p:cNvPr>
          <p:cNvSpPr txBox="1"/>
          <p:nvPr/>
        </p:nvSpPr>
        <p:spPr>
          <a:xfrm>
            <a:off x="990600" y="3238500"/>
            <a:ext cx="1638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Agente de Defensoria/Psicóloga;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Nomeada em 2010 para lotação na Unidade Guarulhos;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Ingressando na gestão da ASDPESP em 2014;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Atualmente Coordenadora Geral da </a:t>
            </a:r>
          </a:p>
          <a:p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   ASDPESP – biênio 2022-2024;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90800" y="-9791700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8882062"/>
            <a:ext cx="18288000" cy="1404938"/>
          </a:xfrm>
          <a:prstGeom prst="rect">
            <a:avLst/>
          </a:prstGeom>
          <a:solidFill>
            <a:srgbClr val="F1EEEE"/>
          </a:solid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388285" y="1266792"/>
            <a:ext cx="7511429" cy="103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 dirty="0">
                <a:solidFill>
                  <a:srgbClr val="FFFFFF"/>
                </a:solidFill>
                <a:latin typeface="Antonio Bold"/>
              </a:rPr>
              <a:t>HISTÓRICO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4B8722-6E81-B433-394A-FE0A7167FD39}"/>
              </a:ext>
            </a:extLst>
          </p:cNvPr>
          <p:cNvSpPr txBox="1"/>
          <p:nvPr/>
        </p:nvSpPr>
        <p:spPr>
          <a:xfrm>
            <a:off x="1219200" y="3519193"/>
            <a:ext cx="16916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Demandas que chegavam à ASDPESP e a Ouvidoria;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Composição do Grupo de Trabalho;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Estudo teórico;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Pesquisa empírica;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Ciclos de Debate.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732697" y="252560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989772" y="-1376758"/>
            <a:ext cx="6520258" cy="65202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38225"/>
            <a:ext cx="167259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Contato com as demandas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7DFD2A-07D5-3367-A83A-895178878DC5}"/>
              </a:ext>
            </a:extLst>
          </p:cNvPr>
          <p:cNvSpPr txBox="1"/>
          <p:nvPr/>
        </p:nvSpPr>
        <p:spPr>
          <a:xfrm>
            <a:off x="1219200" y="3433796"/>
            <a:ext cx="163449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Relatos de ambientes laborais hostis: 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Relações de trabalho rígidas e hierarquizadas; 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Pedidos inapropriados; 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Cerceamento de uso de banheiros;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Afastamento por adoecimento mental, agravados pelas relações tóxicas no ambiente de trabalho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7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732697" y="252560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989772" y="-1376758"/>
            <a:ext cx="6520258" cy="65202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38225"/>
            <a:ext cx="167259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Contato com as demandas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7DFD2A-07D5-3367-A83A-895178878DC5}"/>
              </a:ext>
            </a:extLst>
          </p:cNvPr>
          <p:cNvSpPr txBox="1"/>
          <p:nvPr/>
        </p:nvSpPr>
        <p:spPr>
          <a:xfrm>
            <a:off x="1028700" y="3619500"/>
            <a:ext cx="16344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Ausência de um setor na administração da defensoria para acolhimento desses casos;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Resistência em abordar a temática “assédio”:  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questões tratadas no âmbito da urbanidade; 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“jeito de ser”; 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e o adoecimento por fragilidade individual.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3000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-1066800" y="1257300"/>
            <a:ext cx="19354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Grupo de Trabalho “Assédio e Relações de Poder”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F32485-C1F7-0A50-15BE-94E7B1729A9B}"/>
              </a:ext>
            </a:extLst>
          </p:cNvPr>
          <p:cNvSpPr txBox="1"/>
          <p:nvPr/>
        </p:nvSpPr>
        <p:spPr>
          <a:xfrm>
            <a:off x="152400" y="3619500"/>
            <a:ext cx="1630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em parceria com a Ouvidoria Geral (gestão 2014-2016);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pensar as melhores maneiras de atender as(os) servidores(as) e estagiários(as) que buscavam apoio em função de situações de assédio na DPESP.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732697" y="252560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849600" y="-1706379"/>
            <a:ext cx="6520258" cy="65202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38225"/>
            <a:ext cx="167259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Abordagem Teórica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7DFD2A-07D5-3367-A83A-895178878DC5}"/>
              </a:ext>
            </a:extLst>
          </p:cNvPr>
          <p:cNvSpPr txBox="1"/>
          <p:nvPr/>
        </p:nvSpPr>
        <p:spPr>
          <a:xfrm>
            <a:off x="1219200" y="2644080"/>
            <a:ext cx="163449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latin typeface="Verdana" panose="020B0604030504040204" pitchFamily="34" charset="0"/>
                <a:ea typeface="Verdana" panose="020B0604030504040204" pitchFamily="34" charset="0"/>
              </a:rPr>
              <a:t>Hirigoyen, Marie France (2001). Assédio Moral: a violência perversa no cotidiano. 2o ed. Rio de Janeiro: Bertrand Brasil.</a:t>
            </a:r>
          </a:p>
          <a:p>
            <a:endParaRPr lang="pt-BR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6"/>
            <a:r>
              <a:rPr lang="pt-BR" sz="2800" i="1" dirty="0">
                <a:latin typeface="Verdana" panose="020B0604030504040204" pitchFamily="34" charset="0"/>
                <a:ea typeface="Verdana" panose="020B0604030504040204" pitchFamily="34" charset="0"/>
              </a:rPr>
              <a:t>“Por assédio moral em um local de trabalho entendemos como toda e qualquer conduta abusiva manifestando-se sobretudo por comportamentos, palavras, atos, gestos, escritos que possam trazer dano à personalidade, à dignidade ou à integridade física ou psicológica de uma pessoa, pôr em perigo seu emprego ou degradar o ambiente de trabalho. Esses comportamentos ocorrem de forma sistemática e prolongada, cuja prática assediante pode ter como sujeito ativo o empregador hierarquicamente superior (assédio vertical), um colega de serviço (assédio horizontal), ou subordinado (assédio ascendente). (Hirigoyen, 2001, p.65)”.</a:t>
            </a:r>
          </a:p>
        </p:txBody>
      </p:sp>
    </p:spTree>
    <p:extLst>
      <p:ext uri="{BB962C8B-B14F-4D97-AF65-F5344CB8AC3E}">
        <p14:creationId xmlns:p14="http://schemas.microsoft.com/office/powerpoint/2010/main" val="169165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3000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-1066800" y="1257300"/>
            <a:ext cx="19354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Pesquisa Empírica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0676112-40DE-1779-89BF-E239C606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02" y="2288351"/>
            <a:ext cx="13725595" cy="77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0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732697" y="252560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989772" y="-1376758"/>
            <a:ext cx="6520258" cy="65202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0600" y="1367845"/>
            <a:ext cx="167259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pt-BR" sz="6999" spc="-139" dirty="0">
                <a:solidFill>
                  <a:srgbClr val="000000"/>
                </a:solidFill>
                <a:latin typeface="Antonio Bold"/>
              </a:rPr>
              <a:t>Ciclos de Debate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7DFD2A-07D5-3367-A83A-895178878DC5}"/>
              </a:ext>
            </a:extLst>
          </p:cNvPr>
          <p:cNvSpPr txBox="1"/>
          <p:nvPr/>
        </p:nvSpPr>
        <p:spPr>
          <a:xfrm>
            <a:off x="2038350" y="2781300"/>
            <a:ext cx="14211300" cy="611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692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2015- “Qualidade de Vida, relações de poder e situações de assédio no ambiente de trabalho”</a:t>
            </a:r>
          </a:p>
          <a:p>
            <a:pPr marL="75692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5692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2017- “Políticas de Enfrentamento ao Assédio no Sistema de Justiça” </a:t>
            </a:r>
          </a:p>
          <a:p>
            <a:pPr marL="75692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5692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2018- “Relações de Gênero, Saúde e Trabalho”</a:t>
            </a:r>
          </a:p>
        </p:txBody>
      </p:sp>
    </p:spTree>
    <p:extLst>
      <p:ext uri="{BB962C8B-B14F-4D97-AF65-F5344CB8AC3E}">
        <p14:creationId xmlns:p14="http://schemas.microsoft.com/office/powerpoint/2010/main" val="91740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643</Words>
  <Application>Microsoft Office PowerPoint</Application>
  <PresentationFormat>Personalizar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Antonio Bold</vt:lpstr>
      <vt:lpstr>Wingdings</vt:lpstr>
      <vt:lpstr>Verdana</vt:lpstr>
      <vt:lpstr>Open Sauce Bold</vt:lpstr>
      <vt:lpstr>Arial</vt:lpstr>
      <vt:lpstr>Calibri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Negócios Plano de Negócios Geométrico Corporativo Verde Preto e Branco</dc:title>
  <cp:lastModifiedBy>Guilherme Guiral</cp:lastModifiedBy>
  <cp:revision>20</cp:revision>
  <cp:lastPrinted>2024-08-26T20:32:55Z</cp:lastPrinted>
  <dcterms:created xsi:type="dcterms:W3CDTF">2006-08-16T00:00:00Z</dcterms:created>
  <dcterms:modified xsi:type="dcterms:W3CDTF">2024-08-26T20:46:41Z</dcterms:modified>
  <dc:identifier>DAGBeRV65oE</dc:identifier>
</cp:coreProperties>
</file>