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62" r:id="rId5"/>
    <p:sldId id="264" r:id="rId6"/>
    <p:sldId id="265" r:id="rId7"/>
    <p:sldId id="267" r:id="rId8"/>
    <p:sldId id="274" r:id="rId9"/>
    <p:sldId id="275" r:id="rId10"/>
    <p:sldId id="283" r:id="rId11"/>
    <p:sldId id="282" r:id="rId12"/>
    <p:sldId id="281" r:id="rId13"/>
    <p:sldId id="280" r:id="rId14"/>
    <p:sldId id="279" r:id="rId15"/>
    <p:sldId id="278" r:id="rId16"/>
    <p:sldId id="284" r:id="rId17"/>
    <p:sldId id="287" r:id="rId18"/>
    <p:sldId id="286" r:id="rId19"/>
    <p:sldId id="288" r:id="rId20"/>
    <p:sldId id="285" r:id="rId21"/>
    <p:sldId id="277" r:id="rId22"/>
    <p:sldId id="273" r:id="rId23"/>
    <p:sldId id="272" r:id="rId24"/>
    <p:sldId id="271" r:id="rId25"/>
    <p:sldId id="270" r:id="rId26"/>
    <p:sldId id="292" r:id="rId27"/>
    <p:sldId id="291" r:id="rId28"/>
    <p:sldId id="290" r:id="rId29"/>
    <p:sldId id="269" r:id="rId30"/>
    <p:sldId id="268" r:id="rId31"/>
    <p:sldId id="297" r:id="rId32"/>
    <p:sldId id="296" r:id="rId33"/>
    <p:sldId id="295" r:id="rId34"/>
    <p:sldId id="294" r:id="rId35"/>
    <p:sldId id="293" r:id="rId36"/>
    <p:sldId id="298" r:id="rId37"/>
    <p:sldId id="260" r:id="rId38"/>
    <p:sldId id="258" r:id="rId39"/>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26"/>
    <p:restoredTop sz="96327"/>
  </p:normalViewPr>
  <p:slideViewPr>
    <p:cSldViewPr snapToGrid="0">
      <p:cViewPr varScale="1">
        <p:scale>
          <a:sx n="74" d="100"/>
          <a:sy n="74" d="100"/>
        </p:scale>
        <p:origin x="6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12" name="Imagem 11">
            <a:extLst>
              <a:ext uri="{FF2B5EF4-FFF2-40B4-BE49-F238E27FC236}">
                <a16:creationId xmlns:a16="http://schemas.microsoft.com/office/drawing/2014/main" id="{13166C7A-2093-D6C3-1015-7D2F61716367}"/>
              </a:ext>
            </a:extLst>
          </p:cNvPr>
          <p:cNvPicPr>
            <a:picLocks noChangeAspect="1"/>
          </p:cNvPicPr>
          <p:nvPr userDrawn="1"/>
        </p:nvPicPr>
        <p:blipFill>
          <a:blip r:embed="rId2"/>
          <a:stretch>
            <a:fillRect/>
          </a:stretch>
        </p:blipFill>
        <p:spPr>
          <a:xfrm>
            <a:off x="0" y="1"/>
            <a:ext cx="12192000" cy="6858000"/>
          </a:xfrm>
          <a:prstGeom prst="rect">
            <a:avLst/>
          </a:prstGeom>
        </p:spPr>
      </p:pic>
      <p:pic>
        <p:nvPicPr>
          <p:cNvPr id="13" name="Imagem 12" descr="Ícone&#10;&#10;Descrição gerada automaticamente">
            <a:extLst>
              <a:ext uri="{FF2B5EF4-FFF2-40B4-BE49-F238E27FC236}">
                <a16:creationId xmlns:a16="http://schemas.microsoft.com/office/drawing/2014/main" id="{A316BF18-71C4-6DFB-3899-55975135C04A}"/>
              </a:ext>
            </a:extLst>
          </p:cNvPr>
          <p:cNvPicPr>
            <a:picLocks noChangeAspect="1"/>
          </p:cNvPicPr>
          <p:nvPr userDrawn="1"/>
        </p:nvPicPr>
        <p:blipFill>
          <a:blip r:embed="rId3"/>
          <a:stretch>
            <a:fillRect/>
          </a:stretch>
        </p:blipFill>
        <p:spPr>
          <a:xfrm>
            <a:off x="870780" y="4186431"/>
            <a:ext cx="6006010" cy="2458672"/>
          </a:xfrm>
          <a:prstGeom prst="rect">
            <a:avLst/>
          </a:prstGeom>
        </p:spPr>
      </p:pic>
    </p:spTree>
    <p:extLst>
      <p:ext uri="{BB962C8B-B14F-4D97-AF65-F5344CB8AC3E}">
        <p14:creationId xmlns:p14="http://schemas.microsoft.com/office/powerpoint/2010/main" val="1452606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lide de Título">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2BC81048-106F-8A9F-3659-84DE7A503A84}"/>
              </a:ext>
            </a:extLst>
          </p:cNvPr>
          <p:cNvPicPr>
            <a:picLocks noChangeAspect="1"/>
          </p:cNvPicPr>
          <p:nvPr userDrawn="1"/>
        </p:nvPicPr>
        <p:blipFill>
          <a:blip r:embed="rId2"/>
          <a:stretch>
            <a:fillRect/>
          </a:stretch>
        </p:blipFill>
        <p:spPr>
          <a:xfrm>
            <a:off x="11609540" y="112734"/>
            <a:ext cx="432148" cy="202979"/>
          </a:xfrm>
          <a:prstGeom prst="rect">
            <a:avLst/>
          </a:prstGeom>
        </p:spPr>
      </p:pic>
      <p:pic>
        <p:nvPicPr>
          <p:cNvPr id="9" name="Imagem 8">
            <a:extLst>
              <a:ext uri="{FF2B5EF4-FFF2-40B4-BE49-F238E27FC236}">
                <a16:creationId xmlns:a16="http://schemas.microsoft.com/office/drawing/2014/main" id="{709CC232-D3EB-DEAC-D4F6-281456733994}"/>
              </a:ext>
            </a:extLst>
          </p:cNvPr>
          <p:cNvPicPr>
            <a:picLocks noChangeAspect="1"/>
          </p:cNvPicPr>
          <p:nvPr userDrawn="1"/>
        </p:nvPicPr>
        <p:blipFill>
          <a:blip r:embed="rId3"/>
          <a:stretch>
            <a:fillRect/>
          </a:stretch>
        </p:blipFill>
        <p:spPr>
          <a:xfrm>
            <a:off x="0" y="6710505"/>
            <a:ext cx="12192001" cy="145732"/>
          </a:xfrm>
          <a:prstGeom prst="rect">
            <a:avLst/>
          </a:prstGeom>
        </p:spPr>
      </p:pic>
      <p:pic>
        <p:nvPicPr>
          <p:cNvPr id="2" name="Imagem 1">
            <a:extLst>
              <a:ext uri="{FF2B5EF4-FFF2-40B4-BE49-F238E27FC236}">
                <a16:creationId xmlns:a16="http://schemas.microsoft.com/office/drawing/2014/main" id="{2BA6CA09-CC7F-1786-B476-36C72373C4AE}"/>
              </a:ext>
            </a:extLst>
          </p:cNvPr>
          <p:cNvPicPr>
            <a:picLocks noChangeAspect="1"/>
          </p:cNvPicPr>
          <p:nvPr userDrawn="1"/>
        </p:nvPicPr>
        <p:blipFill>
          <a:blip r:embed="rId4"/>
          <a:stretch>
            <a:fillRect/>
          </a:stretch>
        </p:blipFill>
        <p:spPr>
          <a:xfrm>
            <a:off x="150312" y="112734"/>
            <a:ext cx="1876817" cy="88669"/>
          </a:xfrm>
          <a:prstGeom prst="rect">
            <a:avLst/>
          </a:prstGeom>
        </p:spPr>
      </p:pic>
    </p:spTree>
    <p:extLst>
      <p:ext uri="{BB962C8B-B14F-4D97-AF65-F5344CB8AC3E}">
        <p14:creationId xmlns:p14="http://schemas.microsoft.com/office/powerpoint/2010/main" val="322781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lide de Título">
    <p:spTree>
      <p:nvGrpSpPr>
        <p:cNvPr id="1" name=""/>
        <p:cNvGrpSpPr/>
        <p:nvPr/>
      </p:nvGrpSpPr>
      <p:grpSpPr>
        <a:xfrm>
          <a:off x="0" y="0"/>
          <a:ext cx="0" cy="0"/>
          <a:chOff x="0" y="0"/>
          <a:chExt cx="0" cy="0"/>
        </a:xfrm>
      </p:grpSpPr>
      <p:pic>
        <p:nvPicPr>
          <p:cNvPr id="9" name="Imagem 8">
            <a:extLst>
              <a:ext uri="{FF2B5EF4-FFF2-40B4-BE49-F238E27FC236}">
                <a16:creationId xmlns:a16="http://schemas.microsoft.com/office/drawing/2014/main" id="{709CC232-D3EB-DEAC-D4F6-281456733994}"/>
              </a:ext>
            </a:extLst>
          </p:cNvPr>
          <p:cNvPicPr>
            <a:picLocks noChangeAspect="1"/>
          </p:cNvPicPr>
          <p:nvPr userDrawn="1"/>
        </p:nvPicPr>
        <p:blipFill>
          <a:blip r:embed="rId2"/>
          <a:stretch>
            <a:fillRect/>
          </a:stretch>
        </p:blipFill>
        <p:spPr>
          <a:xfrm>
            <a:off x="0" y="6710505"/>
            <a:ext cx="12192001" cy="145732"/>
          </a:xfrm>
          <a:prstGeom prst="rect">
            <a:avLst/>
          </a:prstGeom>
        </p:spPr>
      </p:pic>
      <p:pic>
        <p:nvPicPr>
          <p:cNvPr id="4" name="Imagem 3" descr="Ícone&#10;&#10;Descrição gerada automaticamente">
            <a:extLst>
              <a:ext uri="{FF2B5EF4-FFF2-40B4-BE49-F238E27FC236}">
                <a16:creationId xmlns:a16="http://schemas.microsoft.com/office/drawing/2014/main" id="{77005AB1-27D9-0AF0-A364-55A4177135FA}"/>
              </a:ext>
            </a:extLst>
          </p:cNvPr>
          <p:cNvPicPr>
            <a:picLocks noChangeAspect="1"/>
          </p:cNvPicPr>
          <p:nvPr userDrawn="1"/>
        </p:nvPicPr>
        <p:blipFill>
          <a:blip r:embed="rId3"/>
          <a:stretch>
            <a:fillRect/>
          </a:stretch>
        </p:blipFill>
        <p:spPr>
          <a:xfrm>
            <a:off x="3092995" y="1924406"/>
            <a:ext cx="6006010" cy="2458672"/>
          </a:xfrm>
          <a:prstGeom prst="rect">
            <a:avLst/>
          </a:prstGeom>
        </p:spPr>
      </p:pic>
    </p:spTree>
    <p:extLst>
      <p:ext uri="{BB962C8B-B14F-4D97-AF65-F5344CB8AC3E}">
        <p14:creationId xmlns:p14="http://schemas.microsoft.com/office/powerpoint/2010/main" val="41538231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066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l.sp.gov.br/norma/20890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l.sp.gov.br/norma/20890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al.sp.gov.br/norma/20890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planalto.gov.br/ccivil_03/_Ato2019-2022/2019/Lei/L13964.htm#art15" TargetMode="External"/><Relationship Id="rId2" Type="http://schemas.openxmlformats.org/officeDocument/2006/relationships/hyperlink" Target="https://www.planalto.gov.br/ccivil_03/LEIS/L9807.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acolher@fazenda.sp.gov.br"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corfisp@fazenda.sp.gov.br"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alamulher.ong.br/" TargetMode="External"/><Relationship Id="rId2" Type="http://schemas.openxmlformats.org/officeDocument/2006/relationships/hyperlink" Target="https://www.prefeitura.sp.gov.br/cidade/secretarias/direitos_humanos/mulheres/rede_de_protecao/casas_da_mulher/index.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B8D3994E-2F48-AC7A-CB89-89DE77EB8EAA}"/>
              </a:ext>
            </a:extLst>
          </p:cNvPr>
          <p:cNvSpPr txBox="1">
            <a:spLocks/>
          </p:cNvSpPr>
          <p:nvPr/>
        </p:nvSpPr>
        <p:spPr>
          <a:xfrm>
            <a:off x="6452315" y="4345780"/>
            <a:ext cx="5460643" cy="202926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pt-BR" sz="1600" b="1" dirty="0">
                <a:solidFill>
                  <a:srgbClr val="FF0000"/>
                </a:solidFill>
                <a:latin typeface="Verdana" panose="020B0604030504040204" pitchFamily="34" charset="0"/>
                <a:ea typeface="Verdana" panose="020B0604030504040204" pitchFamily="34" charset="0"/>
                <a:cs typeface="Verdana" panose="020B0604030504040204" pitchFamily="34" charset="0"/>
              </a:rPr>
              <a:t>IMPLEMENTAÇÃO DE ACOLHIMENTO DE DENUNCIAS SOBRE ASSÉDIOS NA SEFAZ</a:t>
            </a:r>
          </a:p>
          <a:p>
            <a:pPr>
              <a:lnSpc>
                <a:spcPct val="150000"/>
              </a:lnSpc>
            </a:pPr>
            <a:endParaRPr lang="pt-BR" sz="12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ctr">
              <a:lnSpc>
                <a:spcPct val="150000"/>
              </a:lnSpc>
            </a:pPr>
            <a:r>
              <a:rPr lang="pt-BR" sz="1200" dirty="0">
                <a:latin typeface="Verdana" panose="020B0604030504040204" pitchFamily="34" charset="0"/>
                <a:ea typeface="Verdana" panose="020B0604030504040204" pitchFamily="34" charset="0"/>
                <a:cs typeface="Verdana" panose="020B0604030504040204" pitchFamily="34" charset="0"/>
              </a:rPr>
              <a:t>Verônica Ramos Tavares </a:t>
            </a:r>
          </a:p>
          <a:p>
            <a:pPr>
              <a:lnSpc>
                <a:spcPct val="150000"/>
              </a:lnSpc>
            </a:pPr>
            <a:r>
              <a:rPr lang="pt-BR" sz="1200" dirty="0">
                <a:latin typeface="Verdana" panose="020B0604030504040204" pitchFamily="34" charset="0"/>
                <a:ea typeface="Verdana" panose="020B0604030504040204" pitchFamily="34" charset="0"/>
                <a:cs typeface="Verdana" panose="020B0604030504040204" pitchFamily="34" charset="0"/>
              </a:rPr>
              <a:t>Corregedora Adjunta da Corregedoria da Fiscalização Tributária</a:t>
            </a:r>
          </a:p>
          <a:p>
            <a:pPr>
              <a:lnSpc>
                <a:spcPct val="150000"/>
              </a:lnSpc>
            </a:pPr>
            <a:r>
              <a:rPr lang="pt-BR" sz="1200" dirty="0">
                <a:latin typeface="Verdana" panose="020B0604030504040204" pitchFamily="34" charset="0"/>
                <a:ea typeface="Verdana" panose="020B0604030504040204" pitchFamily="34" charset="0"/>
                <a:cs typeface="Verdana" panose="020B0604030504040204" pitchFamily="34" charset="0"/>
              </a:rPr>
              <a:t>Responsável pela UGI – Unidade de Gestão de Integridade</a:t>
            </a:r>
          </a:p>
        </p:txBody>
      </p:sp>
    </p:spTree>
    <p:extLst>
      <p:ext uri="{BB962C8B-B14F-4D97-AF65-F5344CB8AC3E}">
        <p14:creationId xmlns:p14="http://schemas.microsoft.com/office/powerpoint/2010/main" val="3541278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CB0189E-BD5C-3501-C4EA-47B8EBDE40C6}"/>
              </a:ext>
            </a:extLst>
          </p:cNvPr>
          <p:cNvSpPr txBox="1"/>
          <p:nvPr/>
        </p:nvSpPr>
        <p:spPr>
          <a:xfrm>
            <a:off x="645247" y="810735"/>
            <a:ext cx="10473743" cy="5038687"/>
          </a:xfrm>
          <a:prstGeom prst="rect">
            <a:avLst/>
          </a:prstGeom>
          <a:noFill/>
        </p:spPr>
        <p:txBody>
          <a:bodyPr wrap="square">
            <a:spAutoFit/>
          </a:bodyPr>
          <a:lstStyle/>
          <a:p>
            <a:pPr algn="ctr" fontAlgn="base"/>
            <a:r>
              <a:rPr lang="pt-BR" sz="2000" b="1" dirty="0">
                <a:solidFill>
                  <a:srgbClr val="000000"/>
                </a:solidFill>
                <a:effectLst/>
                <a:latin typeface="Arial" panose="020B0604020202020204" pitchFamily="34" charset="0"/>
                <a:ea typeface="Times New Roman" panose="02020603050405020304" pitchFamily="18" charset="0"/>
              </a:rPr>
              <a:t> </a:t>
            </a:r>
            <a:endParaRPr lang="pt-BR" sz="1800" dirty="0">
              <a:effectLst/>
              <a:latin typeface="Times New Roman" panose="02020603050405020304" pitchFamily="18" charset="0"/>
              <a:ea typeface="Times New Roman" panose="02020603050405020304" pitchFamily="18" charset="0"/>
            </a:endParaRPr>
          </a:p>
          <a:p>
            <a:pPr algn="ctr" fontAlgn="base"/>
            <a:r>
              <a:rPr lang="pt-BR" sz="2000" b="1" dirty="0">
                <a:solidFill>
                  <a:srgbClr val="000000"/>
                </a:solidFill>
                <a:effectLst/>
                <a:latin typeface="Arial" panose="020B0604020202020204" pitchFamily="34" charset="0"/>
                <a:ea typeface="Times New Roman" panose="02020603050405020304" pitchFamily="18" charset="0"/>
              </a:rPr>
              <a:t>Decreto 68.156 de 09 de dezembro de 2023</a:t>
            </a:r>
            <a:endParaRPr lang="pt-BR" sz="1800" dirty="0">
              <a:effectLst/>
              <a:latin typeface="Times New Roman" panose="02020603050405020304" pitchFamily="18" charset="0"/>
              <a:ea typeface="Times New Roman" panose="02020603050405020304" pitchFamily="18" charset="0"/>
            </a:endParaRPr>
          </a:p>
          <a:p>
            <a:pPr algn="just" fontAlgn="base"/>
            <a:r>
              <a:rPr lang="pt-BR" sz="1600" i="1" dirty="0">
                <a:solidFill>
                  <a:srgbClr val="000000"/>
                </a:solidFill>
                <a:effectLst/>
                <a:latin typeface="Arial" panose="020B0604020202020204" pitchFamily="34" charset="0"/>
                <a:ea typeface="Times New Roman" panose="02020603050405020304" pitchFamily="18" charset="0"/>
              </a:rPr>
              <a:t>Regulamenta a Lei nº 10.294, de 20 de abril de 1999, que dispõe sobre a proteção e defesa do usuário do serviço público do Estado e dá providências correlatas.</a:t>
            </a:r>
            <a:endParaRPr lang="pt-BR"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pt-BR" sz="18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fontAlgn="base">
              <a:spcAft>
                <a:spcPts val="1500"/>
              </a:spcAft>
            </a:pPr>
            <a:r>
              <a:rPr lang="pt-BR" sz="1800" b="1" dirty="0">
                <a:solidFill>
                  <a:srgbClr val="000000"/>
                </a:solidFill>
                <a:effectLst/>
                <a:latin typeface="Arial" panose="020B0604020202020204" pitchFamily="34" charset="0"/>
                <a:ea typeface="Times New Roman" panose="02020603050405020304" pitchFamily="18" charset="0"/>
              </a:rPr>
              <a:t>Artigo 3°-</a:t>
            </a:r>
            <a:r>
              <a:rPr lang="pt-BR" sz="1800" dirty="0">
                <a:solidFill>
                  <a:srgbClr val="000000"/>
                </a:solidFill>
                <a:effectLst/>
                <a:latin typeface="Arial" panose="020B0604020202020204" pitchFamily="34" charset="0"/>
                <a:ea typeface="Times New Roman" panose="02020603050405020304" pitchFamily="18" charset="0"/>
              </a:rPr>
              <a:t> .....</a:t>
            </a:r>
            <a:endParaRPr lang="pt-BR" sz="1800" dirty="0">
              <a:effectLst/>
              <a:latin typeface="Times New Roman" panose="02020603050405020304" pitchFamily="18" charset="0"/>
              <a:ea typeface="Times New Roman" panose="02020603050405020304" pitchFamily="18" charset="0"/>
            </a:endParaRPr>
          </a:p>
          <a:p>
            <a:pPr algn="just" fontAlgn="base">
              <a:spcAft>
                <a:spcPts val="1500"/>
              </a:spcAft>
            </a:pPr>
            <a:r>
              <a:rPr lang="pt-BR" sz="2400" b="1" u="sng" dirty="0">
                <a:solidFill>
                  <a:srgbClr val="FF0000"/>
                </a:solidFill>
                <a:effectLst/>
                <a:latin typeface="Arial" panose="020B0604020202020204" pitchFamily="34" charset="0"/>
                <a:ea typeface="Times New Roman" panose="02020603050405020304" pitchFamily="18" charset="0"/>
              </a:rPr>
              <a:t>reclamação</a:t>
            </a:r>
            <a:r>
              <a:rPr lang="pt-BR" sz="2400" dirty="0">
                <a:solidFill>
                  <a:srgbClr val="FF0000"/>
                </a:solidFill>
                <a:effectLst/>
                <a:latin typeface="Arial" panose="020B0604020202020204" pitchFamily="34" charset="0"/>
                <a:ea typeface="Times New Roman" panose="02020603050405020304" pitchFamily="18" charset="0"/>
              </a:rPr>
              <a:t>:</a:t>
            </a:r>
            <a:r>
              <a:rPr lang="pt-BR" sz="2400" dirty="0">
                <a:solidFill>
                  <a:srgbClr val="000000"/>
                </a:solidFill>
                <a:effectLst/>
                <a:latin typeface="Arial" panose="020B0604020202020204" pitchFamily="34" charset="0"/>
                <a:ea typeface="Times New Roman" panose="02020603050405020304" pitchFamily="18" charset="0"/>
              </a:rPr>
              <a:t> demonstração de insatisfação relativa à prestação de serviço público e à conduta de agentes públicos na prestação e na fiscalização desse serviço;</a:t>
            </a:r>
          </a:p>
          <a:p>
            <a:pPr algn="just" fontAlgn="base">
              <a:spcAft>
                <a:spcPts val="1500"/>
              </a:spcAft>
            </a:pPr>
            <a:endParaRPr lang="pt-BR" sz="2400" dirty="0">
              <a:effectLst/>
              <a:latin typeface="Times New Roman" panose="02020603050405020304" pitchFamily="18" charset="0"/>
              <a:ea typeface="Times New Roman" panose="02020603050405020304" pitchFamily="18" charset="0"/>
            </a:endParaRPr>
          </a:p>
          <a:p>
            <a:pPr algn="just" fontAlgn="base">
              <a:spcAft>
                <a:spcPts val="1500"/>
              </a:spcAft>
            </a:pPr>
            <a:r>
              <a:rPr lang="pt-BR" sz="2400" b="1" u="sng" dirty="0">
                <a:solidFill>
                  <a:srgbClr val="FF0000"/>
                </a:solidFill>
                <a:effectLst/>
                <a:latin typeface="Arial" panose="020B0604020202020204" pitchFamily="34" charset="0"/>
                <a:ea typeface="Times New Roman" panose="02020603050405020304" pitchFamily="18" charset="0"/>
              </a:rPr>
              <a:t>denúncia</a:t>
            </a:r>
            <a:r>
              <a:rPr lang="pt-BR" sz="2400" b="1" u="sng" dirty="0">
                <a:solidFill>
                  <a:srgbClr val="000000"/>
                </a:solidFill>
                <a:effectLst/>
                <a:latin typeface="Arial" panose="020B0604020202020204" pitchFamily="34" charset="0"/>
                <a:ea typeface="Times New Roman" panose="02020603050405020304" pitchFamily="18" charset="0"/>
              </a:rPr>
              <a:t>:</a:t>
            </a:r>
            <a:r>
              <a:rPr lang="pt-BR" sz="2400" dirty="0">
                <a:solidFill>
                  <a:srgbClr val="000000"/>
                </a:solidFill>
                <a:effectLst/>
                <a:latin typeface="Arial" panose="020B0604020202020204" pitchFamily="34" charset="0"/>
                <a:ea typeface="Times New Roman" panose="02020603050405020304" pitchFamily="18" charset="0"/>
              </a:rPr>
              <a:t> </a:t>
            </a:r>
            <a:r>
              <a:rPr lang="pt-BR" sz="2400" b="1" dirty="0">
                <a:solidFill>
                  <a:srgbClr val="000000"/>
                </a:solidFill>
                <a:effectLst/>
                <a:latin typeface="Arial" panose="020B0604020202020204" pitchFamily="34" charset="0"/>
                <a:ea typeface="Times New Roman" panose="02020603050405020304" pitchFamily="18" charset="0"/>
              </a:rPr>
              <a:t>relato que indica a prática de irregularidade ou de ilícito</a:t>
            </a:r>
            <a:r>
              <a:rPr lang="pt-BR" sz="2400" dirty="0">
                <a:solidFill>
                  <a:srgbClr val="000000"/>
                </a:solidFill>
                <a:effectLst/>
                <a:latin typeface="Arial" panose="020B0604020202020204" pitchFamily="34" charset="0"/>
                <a:ea typeface="Times New Roman" panose="02020603050405020304" pitchFamily="18" charset="0"/>
              </a:rPr>
              <a:t> </a:t>
            </a:r>
            <a:r>
              <a:rPr lang="pt-BR" sz="2400" b="1" dirty="0">
                <a:solidFill>
                  <a:srgbClr val="000000"/>
                </a:solidFill>
                <a:effectLst/>
                <a:latin typeface="Arial" panose="020B0604020202020204" pitchFamily="34" charset="0"/>
                <a:ea typeface="Times New Roman" panose="02020603050405020304" pitchFamily="18" charset="0"/>
              </a:rPr>
              <a:t>cuja solução dependa da atuação das unidades apuratórias competentes;</a:t>
            </a:r>
            <a:endParaRPr lang="pt-B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75915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BDAC5B6-20CE-447F-8BA1-F2274AC7A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1D22B31-BF8F-446B-9009-8A251FB17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3094406 w 12192000"/>
              <a:gd name="connsiteY0" fmla="*/ 283966 h 6858000"/>
              <a:gd name="connsiteX1" fmla="*/ 3038833 w 12192000"/>
              <a:gd name="connsiteY1" fmla="*/ 309661 h 6858000"/>
              <a:gd name="connsiteX2" fmla="*/ 3348384 w 12192000"/>
              <a:gd name="connsiteY2" fmla="*/ 406000 h 6858000"/>
              <a:gd name="connsiteX3" fmla="*/ 2864309 w 12192000"/>
              <a:gd name="connsiteY3" fmla="*/ 355295 h 6858000"/>
              <a:gd name="connsiteX4" fmla="*/ 2856039 w 12192000"/>
              <a:gd name="connsiteY4" fmla="*/ 388058 h 6858000"/>
              <a:gd name="connsiteX5" fmla="*/ 3405794 w 12192000"/>
              <a:gd name="connsiteY5" fmla="*/ 512089 h 6858000"/>
              <a:gd name="connsiteX6" fmla="*/ 3356651 w 12192000"/>
              <a:gd name="connsiteY6" fmla="*/ 531204 h 6858000"/>
              <a:gd name="connsiteX7" fmla="*/ 3064552 w 12192000"/>
              <a:gd name="connsiteY7" fmla="*/ 483228 h 6858000"/>
              <a:gd name="connsiteX8" fmla="*/ 3005765 w 12192000"/>
              <a:gd name="connsiteY8" fmla="*/ 495708 h 6858000"/>
              <a:gd name="connsiteX9" fmla="*/ 3034700 w 12192000"/>
              <a:gd name="connsiteY9" fmla="*/ 553823 h 6858000"/>
              <a:gd name="connsiteX10" fmla="*/ 3161459 w 12192000"/>
              <a:gd name="connsiteY10" fmla="*/ 576445 h 6858000"/>
              <a:gd name="connsiteX11" fmla="*/ 3358949 w 12192000"/>
              <a:gd name="connsiteY11" fmla="*/ 712961 h 6858000"/>
              <a:gd name="connsiteX12" fmla="*/ 3059960 w 12192000"/>
              <a:gd name="connsiteY12" fmla="*/ 696576 h 6858000"/>
              <a:gd name="connsiteX13" fmla="*/ 3007143 w 12192000"/>
              <a:gd name="connsiteY13" fmla="*/ 729732 h 6858000"/>
              <a:gd name="connsiteX14" fmla="*/ 2986935 w 12192000"/>
              <a:gd name="connsiteY14" fmla="*/ 772635 h 6858000"/>
              <a:gd name="connsiteX15" fmla="*/ 2871197 w 12192000"/>
              <a:gd name="connsiteY15" fmla="*/ 808127 h 6858000"/>
              <a:gd name="connsiteX16" fmla="*/ 3053071 w 12192000"/>
              <a:gd name="connsiteY16" fmla="*/ 847913 h 6858000"/>
              <a:gd name="connsiteX17" fmla="*/ 2858796 w 12192000"/>
              <a:gd name="connsiteY17" fmla="*/ 847913 h 6858000"/>
              <a:gd name="connsiteX18" fmla="*/ 2635588 w 12192000"/>
              <a:gd name="connsiteY18" fmla="*/ 820611 h 6858000"/>
              <a:gd name="connsiteX19" fmla="*/ 2397683 w 12192000"/>
              <a:gd name="connsiteY19" fmla="*/ 829190 h 6858000"/>
              <a:gd name="connsiteX20" fmla="*/ 1921874 w 12192000"/>
              <a:gd name="connsiteY20" fmla="*/ 778877 h 6858000"/>
              <a:gd name="connsiteX21" fmla="*/ 1695450 w 12192000"/>
              <a:gd name="connsiteY21" fmla="*/ 782386 h 6858000"/>
              <a:gd name="connsiteX22" fmla="*/ 2954324 w 12192000"/>
              <a:gd name="connsiteY22" fmla="*/ 1120940 h 6858000"/>
              <a:gd name="connsiteX23" fmla="*/ 2890028 w 12192000"/>
              <a:gd name="connsiteY23" fmla="*/ 1195435 h 6858000"/>
              <a:gd name="connsiteX24" fmla="*/ 3153652 w 12192000"/>
              <a:gd name="connsiteY24" fmla="*/ 1276563 h 6858000"/>
              <a:gd name="connsiteX25" fmla="*/ 3218410 w 12192000"/>
              <a:gd name="connsiteY25" fmla="*/ 1356911 h 6858000"/>
              <a:gd name="connsiteX26" fmla="*/ 3137118 w 12192000"/>
              <a:gd name="connsiteY26" fmla="*/ 1349891 h 6858000"/>
              <a:gd name="connsiteX27" fmla="*/ 3067309 w 12192000"/>
              <a:gd name="connsiteY27" fmla="*/ 1365102 h 6858000"/>
              <a:gd name="connsiteX28" fmla="*/ 3096243 w 12192000"/>
              <a:gd name="connsiteY28" fmla="*/ 1467292 h 6858000"/>
              <a:gd name="connsiteX29" fmla="*/ 3468716 w 12192000"/>
              <a:gd name="connsiteY29" fmla="*/ 1599125 h 6858000"/>
              <a:gd name="connsiteX30" fmla="*/ 3502241 w 12192000"/>
              <a:gd name="connsiteY30" fmla="*/ 1642029 h 6858000"/>
              <a:gd name="connsiteX31" fmla="*/ 3457692 w 12192000"/>
              <a:gd name="connsiteY31" fmla="*/ 1672453 h 6858000"/>
              <a:gd name="connsiteX32" fmla="*/ 3337362 w 12192000"/>
              <a:gd name="connsiteY32" fmla="*/ 1688053 h 6858000"/>
              <a:gd name="connsiteX33" fmla="*/ 3505915 w 12192000"/>
              <a:gd name="connsiteY33" fmla="*/ 1834318 h 6858000"/>
              <a:gd name="connsiteX34" fmla="*/ 3567458 w 12192000"/>
              <a:gd name="connsiteY34" fmla="*/ 1874880 h 6858000"/>
              <a:gd name="connsiteX35" fmla="*/ 3672634 w 12192000"/>
              <a:gd name="connsiteY35" fmla="*/ 1937678 h 6858000"/>
              <a:gd name="connsiteX36" fmla="*/ 3674470 w 12192000"/>
              <a:gd name="connsiteY36" fmla="*/ 1956789 h 6858000"/>
              <a:gd name="connsiteX37" fmla="*/ 3531176 w 12192000"/>
              <a:gd name="connsiteY37" fmla="*/ 2024266 h 6858000"/>
              <a:gd name="connsiteX38" fmla="*/ 3272604 w 12192000"/>
              <a:gd name="connsiteY38" fmla="*/ 2005933 h 6858000"/>
              <a:gd name="connsiteX39" fmla="*/ 3654720 w 12192000"/>
              <a:gd name="connsiteY39" fmla="*/ 2106564 h 6858000"/>
              <a:gd name="connsiteX40" fmla="*/ 2417892 w 12192000"/>
              <a:gd name="connsiteY40" fmla="*/ 1866690 h 6858000"/>
              <a:gd name="connsiteX41" fmla="*/ 2496888 w 12192000"/>
              <a:gd name="connsiteY41" fmla="*/ 1929487 h 6858000"/>
              <a:gd name="connsiteX42" fmla="*/ 2929526 w 12192000"/>
              <a:gd name="connsiteY42" fmla="*/ 2094862 h 6858000"/>
              <a:gd name="connsiteX43" fmla="*/ 3052152 w 12192000"/>
              <a:gd name="connsiteY43" fmla="*/ 2198613 h 6858000"/>
              <a:gd name="connsiteX44" fmla="*/ 3180748 w 12192000"/>
              <a:gd name="connsiteY44" fmla="*/ 2255948 h 6858000"/>
              <a:gd name="connsiteX45" fmla="*/ 3361244 w 12192000"/>
              <a:gd name="connsiteY45" fmla="*/ 2254777 h 6858000"/>
              <a:gd name="connsiteX46" fmla="*/ 3489382 w 12192000"/>
              <a:gd name="connsiteY46" fmla="*/ 2342926 h 6858000"/>
              <a:gd name="connsiteX47" fmla="*/ 3355733 w 12192000"/>
              <a:gd name="connsiteY47" fmla="*/ 2361649 h 6858000"/>
              <a:gd name="connsiteX48" fmla="*/ 3199121 w 12192000"/>
              <a:gd name="connsiteY48" fmla="*/ 2347216 h 6858000"/>
              <a:gd name="connsiteX49" fmla="*/ 2861091 w 12192000"/>
              <a:gd name="connsiteY49" fmla="*/ 2351896 h 6858000"/>
              <a:gd name="connsiteX50" fmla="*/ 2667278 w 12192000"/>
              <a:gd name="connsiteY50" fmla="*/ 2369058 h 6858000"/>
              <a:gd name="connsiteX51" fmla="*/ 2221781 w 12192000"/>
              <a:gd name="connsiteY51" fmla="*/ 2339805 h 6858000"/>
              <a:gd name="connsiteX52" fmla="*/ 2247961 w 12192000"/>
              <a:gd name="connsiteY52" fmla="*/ 2414693 h 6858000"/>
              <a:gd name="connsiteX53" fmla="*/ 2231425 w 12192000"/>
              <a:gd name="connsiteY53" fmla="*/ 2479828 h 6858000"/>
              <a:gd name="connsiteX54" fmla="*/ 2224996 w 12192000"/>
              <a:gd name="connsiteY54" fmla="*/ 2621414 h 6858000"/>
              <a:gd name="connsiteX55" fmla="*/ 2229131 w 12192000"/>
              <a:gd name="connsiteY55" fmla="*/ 2644426 h 6858000"/>
              <a:gd name="connsiteX56" fmla="*/ 2129466 w 12192000"/>
              <a:gd name="connsiteY56" fmla="*/ 2659247 h 6858000"/>
              <a:gd name="connsiteX57" fmla="*/ 2723312 w 12192000"/>
              <a:gd name="connsiteY57" fmla="*/ 2953726 h 6858000"/>
              <a:gd name="connsiteX58" fmla="*/ 2326496 w 12192000"/>
              <a:gd name="connsiteY58" fmla="*/ 2878838 h 6858000"/>
              <a:gd name="connsiteX59" fmla="*/ 2272759 w 12192000"/>
              <a:gd name="connsiteY59" fmla="*/ 3002480 h 6858000"/>
              <a:gd name="connsiteX60" fmla="*/ 2459226 w 12192000"/>
              <a:gd name="connsiteY60" fmla="*/ 3112471 h 6858000"/>
              <a:gd name="connsiteX61" fmla="*/ 2528117 w 12192000"/>
              <a:gd name="connsiteY61" fmla="*/ 3330111 h 6858000"/>
              <a:gd name="connsiteX62" fmla="*/ 2494590 w 12192000"/>
              <a:gd name="connsiteY62" fmla="*/ 3529029 h 6858000"/>
              <a:gd name="connsiteX63" fmla="*/ 2414677 w 12192000"/>
              <a:gd name="connsiteY63" fmla="*/ 3592215 h 6858000"/>
              <a:gd name="connsiteX64" fmla="*/ 2298940 w 12192000"/>
              <a:gd name="connsiteY64" fmla="*/ 3705716 h 6858000"/>
              <a:gd name="connsiteX65" fmla="*/ 2227294 w 12192000"/>
              <a:gd name="connsiteY65" fmla="*/ 3775921 h 6858000"/>
              <a:gd name="connsiteX66" fmla="*/ 1978366 w 12192000"/>
              <a:gd name="connsiteY66" fmla="*/ 3748620 h 6858000"/>
              <a:gd name="connsiteX67" fmla="*/ 2310421 w 12192000"/>
              <a:gd name="connsiteY67" fmla="*/ 3926868 h 6858000"/>
              <a:gd name="connsiteX68" fmla="*/ 2041285 w 12192000"/>
              <a:gd name="connsiteY68" fmla="*/ 3904635 h 6858000"/>
              <a:gd name="connsiteX69" fmla="*/ 1953565 w 12192000"/>
              <a:gd name="connsiteY69" fmla="*/ 3917116 h 6858000"/>
              <a:gd name="connsiteX70" fmla="*/ 2003623 w 12192000"/>
              <a:gd name="connsiteY70" fmla="*/ 3974842 h 6858000"/>
              <a:gd name="connsiteX71" fmla="*/ 2201114 w 12192000"/>
              <a:gd name="connsiteY71" fmla="*/ 4072742 h 6858000"/>
              <a:gd name="connsiteX72" fmla="*/ 2608032 w 12192000"/>
              <a:gd name="connsiteY72" fmla="*/ 4337967 h 6858000"/>
              <a:gd name="connsiteX73" fmla="*/ 2213973 w 12192000"/>
              <a:gd name="connsiteY73" fmla="*/ 4216277 h 6858000"/>
              <a:gd name="connsiteX74" fmla="*/ 2629158 w 12192000"/>
              <a:gd name="connsiteY74" fmla="*/ 4488911 h 6858000"/>
              <a:gd name="connsiteX75" fmla="*/ 2721471 w 12192000"/>
              <a:gd name="connsiteY75" fmla="*/ 4579399 h 6858000"/>
              <a:gd name="connsiteX76" fmla="*/ 2907939 w 12192000"/>
              <a:gd name="connsiteY76" fmla="*/ 4804062 h 6858000"/>
              <a:gd name="connsiteX77" fmla="*/ 2898753 w 12192000"/>
              <a:gd name="connsiteY77" fmla="*/ 4829414 h 6858000"/>
              <a:gd name="connsiteX78" fmla="*/ 2683352 w 12192000"/>
              <a:gd name="connsiteY78" fmla="*/ 4793141 h 6858000"/>
              <a:gd name="connsiteX79" fmla="*/ 2962594 w 12192000"/>
              <a:gd name="connsiteY79" fmla="*/ 4981920 h 6858000"/>
              <a:gd name="connsiteX80" fmla="*/ 3251019 w 12192000"/>
              <a:gd name="connsiteY80" fmla="*/ 5127012 h 6858000"/>
              <a:gd name="connsiteX81" fmla="*/ 3046180 w 12192000"/>
              <a:gd name="connsiteY81" fmla="*/ 5104781 h 6858000"/>
              <a:gd name="connsiteX82" fmla="*/ 2764646 w 12192000"/>
              <a:gd name="connsiteY82" fmla="*/ 5021703 h 6858000"/>
              <a:gd name="connsiteX83" fmla="*/ 2666820 w 12192000"/>
              <a:gd name="connsiteY83" fmla="*/ 5052905 h 6858000"/>
              <a:gd name="connsiteX84" fmla="*/ 2933657 w 12192000"/>
              <a:gd name="connsiteY84" fmla="*/ 5190198 h 6858000"/>
              <a:gd name="connsiteX85" fmla="*/ 3086598 w 12192000"/>
              <a:gd name="connsiteY85" fmla="*/ 5253776 h 6858000"/>
              <a:gd name="connsiteX86" fmla="*/ 3147680 w 12192000"/>
              <a:gd name="connsiteY86" fmla="*/ 5302531 h 6858000"/>
              <a:gd name="connsiteX87" fmla="*/ 3322204 w 12192000"/>
              <a:gd name="connsiteY87" fmla="*/ 5476487 h 6858000"/>
              <a:gd name="connsiteX88" fmla="*/ 3834758 w 12192000"/>
              <a:gd name="connsiteY88" fmla="*/ 5666434 h 6858000"/>
              <a:gd name="connsiteX89" fmla="*/ 4314240 w 12192000"/>
              <a:gd name="connsiteY89" fmla="*/ 5902409 h 6858000"/>
              <a:gd name="connsiteX90" fmla="*/ 4688552 w 12192000"/>
              <a:gd name="connsiteY90" fmla="*/ 6049453 h 6858000"/>
              <a:gd name="connsiteX91" fmla="*/ 5634660 w 12192000"/>
              <a:gd name="connsiteY91" fmla="*/ 6238620 h 6858000"/>
              <a:gd name="connsiteX92" fmla="*/ 9222980 w 12192000"/>
              <a:gd name="connsiteY92" fmla="*/ 4955397 h 6858000"/>
              <a:gd name="connsiteX93" fmla="*/ 9268448 w 12192000"/>
              <a:gd name="connsiteY93" fmla="*/ 4917173 h 6858000"/>
              <a:gd name="connsiteX94" fmla="*/ 9442512 w 12192000"/>
              <a:gd name="connsiteY94" fmla="*/ 4773251 h 6858000"/>
              <a:gd name="connsiteX95" fmla="*/ 9590400 w 12192000"/>
              <a:gd name="connsiteY95" fmla="*/ 4643756 h 6858000"/>
              <a:gd name="connsiteX96" fmla="*/ 9513242 w 12192000"/>
              <a:gd name="connsiteY96" fmla="*/ 4600073 h 6858000"/>
              <a:gd name="connsiteX97" fmla="*/ 9617498 w 12192000"/>
              <a:gd name="connsiteY97" fmla="*/ 4476430 h 6858000"/>
              <a:gd name="connsiteX98" fmla="*/ 9949094 w 12192000"/>
              <a:gd name="connsiteY98" fmla="*/ 4095364 h 6858000"/>
              <a:gd name="connsiteX99" fmla="*/ 10094686 w 12192000"/>
              <a:gd name="connsiteY99" fmla="*/ 4011507 h 6858000"/>
              <a:gd name="connsiteX100" fmla="*/ 10271967 w 12192000"/>
              <a:gd name="connsiteY100" fmla="*/ 3800497 h 6858000"/>
              <a:gd name="connsiteX101" fmla="*/ 10297226 w 12192000"/>
              <a:gd name="connsiteY101" fmla="*/ 3751742 h 6858000"/>
              <a:gd name="connsiteX102" fmla="*/ 10260943 w 12192000"/>
              <a:gd name="connsiteY102" fmla="*/ 3689723 h 6858000"/>
              <a:gd name="connsiteX103" fmla="*/ 10233847 w 12192000"/>
              <a:gd name="connsiteY103" fmla="*/ 3627319 h 6858000"/>
              <a:gd name="connsiteX104" fmla="*/ 10269209 w 12192000"/>
              <a:gd name="connsiteY104" fmla="*/ 3608986 h 6858000"/>
              <a:gd name="connsiteX105" fmla="*/ 10496550 w 12192000"/>
              <a:gd name="connsiteY105" fmla="*/ 3577393 h 6858000"/>
              <a:gd name="connsiteX106" fmla="*/ 10364738 w 12192000"/>
              <a:gd name="connsiteY106" fmla="*/ 3458823 h 6858000"/>
              <a:gd name="connsiteX107" fmla="*/ 10132346 w 12192000"/>
              <a:gd name="connsiteY107" fmla="*/ 3282137 h 6858000"/>
              <a:gd name="connsiteX108" fmla="*/ 10026712 w 12192000"/>
              <a:gd name="connsiteY108" fmla="*/ 3156543 h 6858000"/>
              <a:gd name="connsiteX109" fmla="*/ 10014312 w 12192000"/>
              <a:gd name="connsiteY109" fmla="*/ 3044213 h 6858000"/>
              <a:gd name="connsiteX110" fmla="*/ 9806718 w 12192000"/>
              <a:gd name="connsiteY110" fmla="*/ 2977907 h 6858000"/>
              <a:gd name="connsiteX111" fmla="*/ 10001912 w 12192000"/>
              <a:gd name="connsiteY111" fmla="*/ 2740374 h 6858000"/>
              <a:gd name="connsiteX112" fmla="*/ 10021662 w 12192000"/>
              <a:gd name="connsiteY112" fmla="*/ 2691231 h 6858000"/>
              <a:gd name="connsiteX113" fmla="*/ 9904546 w 12192000"/>
              <a:gd name="connsiteY113" fmla="*/ 2515322 h 6858000"/>
              <a:gd name="connsiteX114" fmla="*/ 9885256 w 12192000"/>
              <a:gd name="connsiteY114" fmla="*/ 2487240 h 6858000"/>
              <a:gd name="connsiteX115" fmla="*/ 9842085 w 12192000"/>
              <a:gd name="connsiteY115" fmla="*/ 2431074 h 6858000"/>
              <a:gd name="connsiteX116" fmla="*/ 9718078 w 12192000"/>
              <a:gd name="connsiteY116" fmla="*/ 2417424 h 6858000"/>
              <a:gd name="connsiteX117" fmla="*/ 9782378 w 12192000"/>
              <a:gd name="connsiteY117" fmla="*/ 2377641 h 6858000"/>
              <a:gd name="connsiteX118" fmla="*/ 9907302 w 12192000"/>
              <a:gd name="connsiteY118" fmla="*/ 2243078 h 6858000"/>
              <a:gd name="connsiteX119" fmla="*/ 9824171 w 12192000"/>
              <a:gd name="connsiteY119" fmla="*/ 2114365 h 6858000"/>
              <a:gd name="connsiteX120" fmla="*/ 9818662 w 12192000"/>
              <a:gd name="connsiteY120" fmla="*/ 2043377 h 6858000"/>
              <a:gd name="connsiteX121" fmla="*/ 9958740 w 12192000"/>
              <a:gd name="connsiteY121" fmla="*/ 1952499 h 6858000"/>
              <a:gd name="connsiteX122" fmla="*/ 10064374 w 12192000"/>
              <a:gd name="connsiteY122" fmla="*/ 1916615 h 6858000"/>
              <a:gd name="connsiteX123" fmla="*/ 10113055 w 12192000"/>
              <a:gd name="connsiteY123" fmla="*/ 1865131 h 6858000"/>
              <a:gd name="connsiteX124" fmla="*/ 10055646 w 12192000"/>
              <a:gd name="connsiteY124" fmla="*/ 1822227 h 6858000"/>
              <a:gd name="connsiteX125" fmla="*/ 9800748 w 12192000"/>
              <a:gd name="connsiteY125" fmla="*/ 1720036 h 6858000"/>
              <a:gd name="connsiteX126" fmla="*/ 9938071 w 12192000"/>
              <a:gd name="connsiteY126" fmla="*/ 1634617 h 6858000"/>
              <a:gd name="connsiteX127" fmla="*/ 9220224 w 12192000"/>
              <a:gd name="connsiteY127" fmla="*/ 1231709 h 6858000"/>
              <a:gd name="connsiteX128" fmla="*/ 9133419 w 12192000"/>
              <a:gd name="connsiteY128" fmla="*/ 1170083 h 6858000"/>
              <a:gd name="connsiteX129" fmla="*/ 8672768 w 12192000"/>
              <a:gd name="connsiteY129" fmla="*/ 1020699 h 6858000"/>
              <a:gd name="connsiteX130" fmla="*/ 8198797 w 12192000"/>
              <a:gd name="connsiteY130" fmla="*/ 915000 h 6858000"/>
              <a:gd name="connsiteX131" fmla="*/ 8528095 w 12192000"/>
              <a:gd name="connsiteY131" fmla="*/ 691898 h 6858000"/>
              <a:gd name="connsiteX132" fmla="*/ 8025190 w 12192000"/>
              <a:gd name="connsiteY132" fmla="*/ 640021 h 6858000"/>
              <a:gd name="connsiteX133" fmla="*/ 7976047 w 12192000"/>
              <a:gd name="connsiteY133" fmla="*/ 641584 h 6858000"/>
              <a:gd name="connsiteX134" fmla="*/ 6988604 w 12192000"/>
              <a:gd name="connsiteY134" fmla="*/ 607260 h 6858000"/>
              <a:gd name="connsiteX135" fmla="*/ 5573116 w 12192000"/>
              <a:gd name="connsiteY135" fmla="*/ 493368 h 6858000"/>
              <a:gd name="connsiteX136" fmla="*/ 4401503 w 12192000"/>
              <a:gd name="connsiteY136" fmla="*/ 425112 h 6858000"/>
              <a:gd name="connsiteX137" fmla="*/ 3154109 w 12192000"/>
              <a:gd name="connsiteY137" fmla="*/ 292499 h 6858000"/>
              <a:gd name="connsiteX138" fmla="*/ 3094406 w 12192000"/>
              <a:gd name="connsiteY138" fmla="*/ 283966 h 6858000"/>
              <a:gd name="connsiteX139" fmla="*/ 0 w 12192000"/>
              <a:gd name="connsiteY139" fmla="*/ 0 h 6858000"/>
              <a:gd name="connsiteX140" fmla="*/ 12192000 w 12192000"/>
              <a:gd name="connsiteY140" fmla="*/ 0 h 6858000"/>
              <a:gd name="connsiteX141" fmla="*/ 12192000 w 12192000"/>
              <a:gd name="connsiteY141" fmla="*/ 6858000 h 6858000"/>
              <a:gd name="connsiteX142" fmla="*/ 0 w 12192000"/>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2192000" h="6858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Imagem 1" descr="Texto, Logotipo, nome da empresa&#10;&#10;Descrição gerada automaticamente">
            <a:extLst>
              <a:ext uri="{FF2B5EF4-FFF2-40B4-BE49-F238E27FC236}">
                <a16:creationId xmlns:a16="http://schemas.microsoft.com/office/drawing/2014/main" id="{F6BD7C2B-7967-0A4C-5EC6-3FBAAB016648}"/>
              </a:ext>
            </a:extLst>
          </p:cNvPr>
          <p:cNvPicPr>
            <a:picLocks noChangeAspect="1"/>
          </p:cNvPicPr>
          <p:nvPr/>
        </p:nvPicPr>
        <p:blipFill>
          <a:blip r:embed="rId2">
            <a:extLst>
              <a:ext uri="{28A0092B-C50C-407E-A947-70E740481C1C}">
                <a14:useLocalDpi xmlns:a14="http://schemas.microsoft.com/office/drawing/2010/main" val="0"/>
              </a:ext>
            </a:extLst>
          </a:blip>
          <a:srcRect r="668" b="-2"/>
          <a:stretch/>
        </p:blipFill>
        <p:spPr>
          <a:xfrm>
            <a:off x="3841844" y="1259004"/>
            <a:ext cx="4768755" cy="3991974"/>
          </a:xfrm>
          <a:prstGeom prst="rect">
            <a:avLst/>
          </a:prstGeom>
        </p:spPr>
      </p:pic>
    </p:spTree>
    <p:extLst>
      <p:ext uri="{BB962C8B-B14F-4D97-AF65-F5344CB8AC3E}">
        <p14:creationId xmlns:p14="http://schemas.microsoft.com/office/powerpoint/2010/main" val="235694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C12BCEF0-6064-19B7-16A2-6E8D53CBA996}"/>
              </a:ext>
            </a:extLst>
          </p:cNvPr>
          <p:cNvSpPr txBox="1"/>
          <p:nvPr/>
        </p:nvSpPr>
        <p:spPr>
          <a:xfrm>
            <a:off x="566671" y="617877"/>
            <a:ext cx="10354614" cy="5622245"/>
          </a:xfrm>
          <a:prstGeom prst="rect">
            <a:avLst/>
          </a:prstGeom>
          <a:noFill/>
        </p:spPr>
        <p:txBody>
          <a:bodyPr wrap="square">
            <a:spAutoFit/>
          </a:bodyPr>
          <a:lstStyle/>
          <a:p>
            <a:pPr algn="just">
              <a:lnSpc>
                <a:spcPct val="107000"/>
              </a:lnSpc>
              <a:spcAft>
                <a:spcPts val="800"/>
              </a:spcAft>
            </a:pPr>
            <a:r>
              <a:rPr lang="pt-BR" sz="2400"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direito de petição é um direito fundamental que permite a qualquer pessoa apresentar um requerimento ou representar os poderes públicos em defesa de direitos e/ou contra abusos de autoridade.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direito de petição é um direito de participação democrática da população e uma forma direta de participação nas ações estatais.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100" dirty="0">
                <a:solidFill>
                  <a:srgbClr val="001D35"/>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100" dirty="0">
                <a:solidFill>
                  <a:srgbClr val="001D35"/>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Constituição Federal de 1988, artigo 5º,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indent="361950" algn="just"/>
            <a:r>
              <a:rPr lang="pt-BR" sz="2400" dirty="0">
                <a:solidFill>
                  <a:srgbClr val="001D35"/>
                </a:solidFill>
                <a:effectLst/>
                <a:highlight>
                  <a:srgbClr val="FFFFFF"/>
                </a:highlight>
                <a:latin typeface="Arial" panose="020B0604020202020204" pitchFamily="34" charset="0"/>
                <a:ea typeface="Aptos" panose="020B0004020202020204" pitchFamily="34" charset="0"/>
              </a:rPr>
              <a:t>XXXIV - </a:t>
            </a:r>
            <a:r>
              <a:rPr lang="pt-BR" sz="2400" dirty="0">
                <a:solidFill>
                  <a:srgbClr val="FF0000"/>
                </a:solidFill>
                <a:effectLst/>
                <a:highlight>
                  <a:srgbClr val="FFFFFF"/>
                </a:highlight>
                <a:latin typeface="Arial" panose="020B0604020202020204" pitchFamily="34" charset="0"/>
                <a:ea typeface="Aptos" panose="020B0004020202020204" pitchFamily="34" charset="0"/>
              </a:rPr>
              <a:t>são a todos assegurados, independentemente do pagamento de taxas</a:t>
            </a:r>
            <a:r>
              <a:rPr lang="pt-BR" sz="2400" dirty="0">
                <a:solidFill>
                  <a:srgbClr val="001D35"/>
                </a:solidFill>
                <a:effectLst/>
                <a:highlight>
                  <a:srgbClr val="FFFFFF"/>
                </a:highlight>
                <a:latin typeface="Arial" panose="020B0604020202020204" pitchFamily="34" charset="0"/>
                <a:ea typeface="Aptos" panose="020B0004020202020204" pitchFamily="34" charset="0"/>
              </a:rPr>
              <a:t>:</a:t>
            </a:r>
            <a:endParaRPr lang="pt-BR" sz="2400" dirty="0">
              <a:effectLst/>
              <a:highlight>
                <a:srgbClr val="FFFFFF"/>
              </a:highlight>
              <a:latin typeface="Times New Roman" panose="02020603050405020304" pitchFamily="18" charset="0"/>
              <a:ea typeface="Times New Roman" panose="02020603050405020304" pitchFamily="18" charset="0"/>
            </a:endParaRPr>
          </a:p>
          <a:p>
            <a:pPr indent="361950" algn="just"/>
            <a:r>
              <a:rPr lang="pt-BR" sz="2400" dirty="0">
                <a:solidFill>
                  <a:srgbClr val="001D35"/>
                </a:solidFill>
                <a:effectLst/>
                <a:highlight>
                  <a:srgbClr val="FFFFFF"/>
                </a:highlight>
                <a:latin typeface="Arial" panose="020B0604020202020204" pitchFamily="34" charset="0"/>
                <a:ea typeface="Aptos" panose="020B0004020202020204" pitchFamily="34" charset="0"/>
              </a:rPr>
              <a:t>a) </a:t>
            </a:r>
            <a:r>
              <a:rPr lang="pt-BR" sz="2400" dirty="0">
                <a:solidFill>
                  <a:srgbClr val="FF0000"/>
                </a:solidFill>
                <a:effectLst/>
                <a:highlight>
                  <a:srgbClr val="FFFFFF"/>
                </a:highlight>
                <a:latin typeface="Arial" panose="020B0604020202020204" pitchFamily="34" charset="0"/>
                <a:ea typeface="Aptos" panose="020B0004020202020204" pitchFamily="34" charset="0"/>
              </a:rPr>
              <a:t>o direito de petição aos Poderes Públicos em defesa de direitos ou contra ilegalidade ou abuso de poder</a:t>
            </a:r>
            <a:r>
              <a:rPr lang="pt-BR" sz="2400" dirty="0">
                <a:solidFill>
                  <a:srgbClr val="001D35"/>
                </a:solidFill>
                <a:effectLst/>
                <a:highlight>
                  <a:srgbClr val="FFFFFF"/>
                </a:highlight>
                <a:latin typeface="Arial" panose="020B0604020202020204" pitchFamily="34" charset="0"/>
                <a:ea typeface="Aptos" panose="020B0004020202020204" pitchFamily="34" charset="0"/>
              </a:rPr>
              <a:t>;</a:t>
            </a:r>
            <a:endParaRPr lang="pt-BR" sz="2400" dirty="0">
              <a:effectLst/>
              <a:highlight>
                <a:srgbClr val="FFFFFF"/>
              </a:highlight>
              <a:latin typeface="Times New Roman" panose="02020603050405020304" pitchFamily="18" charset="0"/>
              <a:ea typeface="Times New Roman" panose="02020603050405020304" pitchFamily="18" charset="0"/>
            </a:endParaRPr>
          </a:p>
          <a:p>
            <a:pPr algn="just">
              <a:lnSpc>
                <a:spcPct val="107000"/>
              </a:lnSpc>
              <a:spcAft>
                <a:spcPts val="800"/>
              </a:spcAft>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53022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CB9A26F2-80BB-E910-504D-0ED3566533EC}"/>
              </a:ext>
            </a:extLst>
          </p:cNvPr>
          <p:cNvSpPr txBox="1"/>
          <p:nvPr/>
        </p:nvSpPr>
        <p:spPr>
          <a:xfrm>
            <a:off x="566670" y="1015756"/>
            <a:ext cx="10715223" cy="4733796"/>
          </a:xfrm>
          <a:prstGeom prst="rect">
            <a:avLst/>
          </a:prstGeom>
          <a:noFill/>
        </p:spPr>
        <p:txBody>
          <a:bodyPr wrap="square">
            <a:spAutoFit/>
          </a:bodyPr>
          <a:lstStyle/>
          <a:p>
            <a:pPr algn="ctr">
              <a:lnSpc>
                <a:spcPct val="107000"/>
              </a:lnSpc>
              <a:spcAft>
                <a:spcPts val="800"/>
              </a:spcAft>
            </a:pPr>
            <a:r>
              <a:rPr lang="pt-BR" sz="18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DECRETO N° 68.157, DE 09 DE DEZEMBRO DE 2023</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1800" i="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Institui o Programa de Proteção a Denunciantes de irregularidades ou ilícitos administrativos e de ações ou omissões lesivas à Administração Pública estadual, nos termos dos artigos 4°-A, 4°-B e "caput" do artigo 4°-C, todos da Lei federal n° 13.608, de 10 de janeiro de 2018, e dá providências correlatas</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3°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denúncias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serão apresentadas, </a:t>
            </a:r>
            <a:r>
              <a:rPr lang="pt-BR" sz="2400" b="1"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preferencialmente, em meio eletrônico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por meio da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Plataforma Integrada de Ouvidoria e Acesso à Informação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instituída pelo </a:t>
            </a:r>
            <a:r>
              <a:rPr lang="pt-BR" sz="2400" u="sng"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2"/>
              </a:rPr>
              <a:t>Decreto n° 68.156, de 9 de dezembro de 2023</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Os órgãos e entidades disponibilizarão acesso à plataforma de que trata o "caput" deste artigo em seus respectivos sítios eletrônicos oficiais, de forma destacada.</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38105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44FE3475-F68C-8DE3-3472-FA3DBE1D35FE}"/>
              </a:ext>
            </a:extLst>
          </p:cNvPr>
          <p:cNvSpPr txBox="1"/>
          <p:nvPr/>
        </p:nvSpPr>
        <p:spPr>
          <a:xfrm>
            <a:off x="888640" y="1012665"/>
            <a:ext cx="9942491" cy="4832670"/>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2° - </a:t>
            </a:r>
            <a:r>
              <a:rPr lang="pt-BR" sz="2400" b="1"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Fica vedado o processamento das denúncias fora do Sistema de Ouvidoria do Poder Executivo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instituído pelo </a:t>
            </a:r>
            <a:r>
              <a:rPr lang="pt-BR" sz="2400" u="sng"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2"/>
              </a:rPr>
              <a:t>Decreto n° 68.156, de 9 de dezembro de 2023</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3°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hipótese de recebimento de manifestação por outros meios</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unidade setorial de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ouvidoria promoverá a sua inserção na Plataforma Integrada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 Ouvidoria e Acesso à Informação.</a:t>
            </a: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4°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Os </a:t>
            </a:r>
            <a:r>
              <a:rPr lang="pt-BR" sz="2400" b="1"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órgãos ou entidades que receberem denúncias através de outros canais</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de atendimento </a:t>
            </a:r>
            <a:r>
              <a:rPr lang="pt-BR" sz="2400" b="1"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deverão redirecioná-las à Ouvidoria</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com atribuição para o respectivo processamento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26768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6B298B9-AA3F-4E48-9ADE-DD1A49F40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8A6362C-DAA2-46F0-8F9D-238EA1E6FD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1998728 w 12192000"/>
              <a:gd name="connsiteY0" fmla="*/ 3612739 h 6858000"/>
              <a:gd name="connsiteX1" fmla="*/ 2014976 w 12192000"/>
              <a:gd name="connsiteY1" fmla="*/ 3645485 h 6858000"/>
              <a:gd name="connsiteX2" fmla="*/ 1987764 w 12192000"/>
              <a:gd name="connsiteY2" fmla="*/ 3715075 h 6858000"/>
              <a:gd name="connsiteX3" fmla="*/ 1970583 w 12192000"/>
              <a:gd name="connsiteY3" fmla="*/ 3648007 h 6858000"/>
              <a:gd name="connsiteX4" fmla="*/ 1968718 w 12192000"/>
              <a:gd name="connsiteY4" fmla="*/ 3632235 h 6858000"/>
              <a:gd name="connsiteX5" fmla="*/ 1979288 w 12192000"/>
              <a:gd name="connsiteY5" fmla="*/ 3624964 h 6858000"/>
              <a:gd name="connsiteX6" fmla="*/ 1998728 w 12192000"/>
              <a:gd name="connsiteY6" fmla="*/ 3612739 h 6858000"/>
              <a:gd name="connsiteX7" fmla="*/ 1955875 w 12192000"/>
              <a:gd name="connsiteY7" fmla="*/ 3516632 h 6858000"/>
              <a:gd name="connsiteX8" fmla="*/ 1956461 w 12192000"/>
              <a:gd name="connsiteY8" fmla="*/ 3521046 h 6858000"/>
              <a:gd name="connsiteX9" fmla="*/ 1965292 w 12192000"/>
              <a:gd name="connsiteY9" fmla="*/ 3603273 h 6858000"/>
              <a:gd name="connsiteX10" fmla="*/ 1968718 w 12192000"/>
              <a:gd name="connsiteY10" fmla="*/ 3632235 h 6858000"/>
              <a:gd name="connsiteX11" fmla="*/ 1963908 w 12192000"/>
              <a:gd name="connsiteY11" fmla="*/ 3635544 h 6858000"/>
              <a:gd name="connsiteX12" fmla="*/ 1955653 w 12192000"/>
              <a:gd name="connsiteY12" fmla="*/ 3635212 h 6858000"/>
              <a:gd name="connsiteX13" fmla="*/ 1954172 w 12192000"/>
              <a:gd name="connsiteY13" fmla="*/ 3607075 h 6858000"/>
              <a:gd name="connsiteX14" fmla="*/ 1951958 w 12192000"/>
              <a:gd name="connsiteY14" fmla="*/ 3553088 h 6858000"/>
              <a:gd name="connsiteX15" fmla="*/ 1951483 w 12192000"/>
              <a:gd name="connsiteY15" fmla="*/ 3534997 h 6858000"/>
              <a:gd name="connsiteX16" fmla="*/ 9184139 w 12192000"/>
              <a:gd name="connsiteY16" fmla="*/ 1751373 h 6858000"/>
              <a:gd name="connsiteX17" fmla="*/ 9188600 w 12192000"/>
              <a:gd name="connsiteY17" fmla="*/ 1756725 h 6858000"/>
              <a:gd name="connsiteX18" fmla="*/ 9161388 w 12192000"/>
              <a:gd name="connsiteY18" fmla="*/ 1779476 h 6858000"/>
              <a:gd name="connsiteX19" fmla="*/ 9129269 w 12192000"/>
              <a:gd name="connsiteY19" fmla="*/ 1788844 h 6858000"/>
              <a:gd name="connsiteX20" fmla="*/ 9184139 w 12192000"/>
              <a:gd name="connsiteY20" fmla="*/ 1751373 h 6858000"/>
              <a:gd name="connsiteX21" fmla="*/ 8855814 w 12192000"/>
              <a:gd name="connsiteY21" fmla="*/ 1125503 h 6858000"/>
              <a:gd name="connsiteX22" fmla="*/ 8531505 w 12192000"/>
              <a:gd name="connsiteY22" fmla="*/ 1356134 h 6858000"/>
              <a:gd name="connsiteX23" fmla="*/ 8526597 w 12192000"/>
              <a:gd name="connsiteY23" fmla="*/ 1350781 h 6858000"/>
              <a:gd name="connsiteX24" fmla="*/ 8855814 w 12192000"/>
              <a:gd name="connsiteY24" fmla="*/ 1125503 h 6858000"/>
              <a:gd name="connsiteX25" fmla="*/ 3255597 w 12192000"/>
              <a:gd name="connsiteY25" fmla="*/ 1016302 h 6858000"/>
              <a:gd name="connsiteX26" fmla="*/ 3252884 w 12192000"/>
              <a:gd name="connsiteY26" fmla="*/ 1018887 h 6858000"/>
              <a:gd name="connsiteX27" fmla="*/ 3250417 w 12192000"/>
              <a:gd name="connsiteY27" fmla="*/ 1017988 h 6858000"/>
              <a:gd name="connsiteX28" fmla="*/ 9562593 w 12192000"/>
              <a:gd name="connsiteY28" fmla="*/ 181849 h 6858000"/>
              <a:gd name="connsiteX29" fmla="*/ 9550382 w 12192000"/>
              <a:gd name="connsiteY29" fmla="*/ 186031 h 6858000"/>
              <a:gd name="connsiteX30" fmla="*/ 9486143 w 12192000"/>
              <a:gd name="connsiteY30" fmla="*/ 255175 h 6858000"/>
              <a:gd name="connsiteX31" fmla="*/ 9454471 w 12192000"/>
              <a:gd name="connsiteY31" fmla="*/ 262313 h 6858000"/>
              <a:gd name="connsiteX32" fmla="*/ 9405847 w 12192000"/>
              <a:gd name="connsiteY32" fmla="*/ 265436 h 6858000"/>
              <a:gd name="connsiteX33" fmla="*/ 9374174 w 12192000"/>
              <a:gd name="connsiteY33" fmla="*/ 312721 h 6858000"/>
              <a:gd name="connsiteX34" fmla="*/ 9235886 w 12192000"/>
              <a:gd name="connsiteY34" fmla="*/ 393018 h 6858000"/>
              <a:gd name="connsiteX35" fmla="*/ 9293432 w 12192000"/>
              <a:gd name="connsiteY35" fmla="*/ 372945 h 6858000"/>
              <a:gd name="connsiteX36" fmla="*/ 9306368 w 12192000"/>
              <a:gd name="connsiteY36" fmla="*/ 349747 h 6858000"/>
              <a:gd name="connsiteX37" fmla="*/ 9308153 w 12192000"/>
              <a:gd name="connsiteY37" fmla="*/ 316736 h 6858000"/>
              <a:gd name="connsiteX38" fmla="*/ 9376406 w 12192000"/>
              <a:gd name="connsiteY38" fmla="*/ 260083 h 6858000"/>
              <a:gd name="connsiteX39" fmla="*/ 9391126 w 12192000"/>
              <a:gd name="connsiteY39" fmla="*/ 251160 h 6858000"/>
              <a:gd name="connsiteX40" fmla="*/ 9399602 w 12192000"/>
              <a:gd name="connsiteY40" fmla="*/ 233317 h 6858000"/>
              <a:gd name="connsiteX41" fmla="*/ 9381312 w 12192000"/>
              <a:gd name="connsiteY41" fmla="*/ 220380 h 6858000"/>
              <a:gd name="connsiteX42" fmla="*/ 9358115 w 12192000"/>
              <a:gd name="connsiteY42" fmla="*/ 219934 h 6858000"/>
              <a:gd name="connsiteX43" fmla="*/ 9277818 w 12192000"/>
              <a:gd name="connsiteY43" fmla="*/ 261867 h 6858000"/>
              <a:gd name="connsiteX44" fmla="*/ 9050311 w 12192000"/>
              <a:gd name="connsiteY44" fmla="*/ 470639 h 6858000"/>
              <a:gd name="connsiteX45" fmla="*/ 8804067 w 12192000"/>
              <a:gd name="connsiteY45" fmla="*/ 657552 h 6858000"/>
              <a:gd name="connsiteX46" fmla="*/ 8216563 w 12192000"/>
              <a:gd name="connsiteY46" fmla="*/ 1067511 h 6858000"/>
              <a:gd name="connsiteX47" fmla="*/ 7204377 w 12192000"/>
              <a:gd name="connsiteY47" fmla="*/ 1356580 h 6858000"/>
              <a:gd name="connsiteX48" fmla="*/ 6221188 w 12192000"/>
              <a:gd name="connsiteY48" fmla="*/ 1405651 h 6858000"/>
              <a:gd name="connsiteX49" fmla="*/ 6081116 w 12192000"/>
              <a:gd name="connsiteY49" fmla="*/ 1413234 h 6858000"/>
              <a:gd name="connsiteX50" fmla="*/ 3680242 w 12192000"/>
              <a:gd name="connsiteY50" fmla="*/ 1085356 h 6858000"/>
              <a:gd name="connsiteX51" fmla="*/ 3335857 w 12192000"/>
              <a:gd name="connsiteY51" fmla="*/ 981416 h 6858000"/>
              <a:gd name="connsiteX52" fmla="*/ 3277977 w 12192000"/>
              <a:gd name="connsiteY52" fmla="*/ 1009017 h 6858000"/>
              <a:gd name="connsiteX53" fmla="*/ 3255597 w 12192000"/>
              <a:gd name="connsiteY53" fmla="*/ 1016302 h 6858000"/>
              <a:gd name="connsiteX54" fmla="*/ 3260022 w 12192000"/>
              <a:gd name="connsiteY54" fmla="*/ 1012084 h 6858000"/>
              <a:gd name="connsiteX55" fmla="*/ 3260468 w 12192000"/>
              <a:gd name="connsiteY55" fmla="*/ 1000598 h 6858000"/>
              <a:gd name="connsiteX56" fmla="*/ 3226565 w 12192000"/>
              <a:gd name="connsiteY56" fmla="*/ 956880 h 6858000"/>
              <a:gd name="connsiteX57" fmla="*/ 3162773 w 12192000"/>
              <a:gd name="connsiteY57" fmla="*/ 937252 h 6858000"/>
              <a:gd name="connsiteX58" fmla="*/ 3131101 w 12192000"/>
              <a:gd name="connsiteY58" fmla="*/ 953757 h 6858000"/>
              <a:gd name="connsiteX59" fmla="*/ 3089615 w 12192000"/>
              <a:gd name="connsiteY59" fmla="*/ 972493 h 6858000"/>
              <a:gd name="connsiteX60" fmla="*/ 2893779 w 12192000"/>
              <a:gd name="connsiteY60" fmla="*/ 842681 h 6858000"/>
              <a:gd name="connsiteX61" fmla="*/ 2759952 w 12192000"/>
              <a:gd name="connsiteY61" fmla="*/ 749000 h 6858000"/>
              <a:gd name="connsiteX62" fmla="*/ 2733632 w 12192000"/>
              <a:gd name="connsiteY62" fmla="*/ 739187 h 6858000"/>
              <a:gd name="connsiteX63" fmla="*/ 2723372 w 12192000"/>
              <a:gd name="connsiteY63" fmla="*/ 765506 h 6858000"/>
              <a:gd name="connsiteX64" fmla="*/ 2748353 w 12192000"/>
              <a:gd name="connsiteY64" fmla="*/ 806101 h 6858000"/>
              <a:gd name="connsiteX65" fmla="*/ 2710882 w 12192000"/>
              <a:gd name="connsiteY65" fmla="*/ 890859 h 6858000"/>
              <a:gd name="connsiteX66" fmla="*/ 2532890 w 12192000"/>
              <a:gd name="connsiteY66" fmla="*/ 894873 h 6858000"/>
              <a:gd name="connsiteX67" fmla="*/ 2513708 w 12192000"/>
              <a:gd name="connsiteY67" fmla="*/ 921639 h 6858000"/>
              <a:gd name="connsiteX68" fmla="*/ 2511032 w 12192000"/>
              <a:gd name="connsiteY68" fmla="*/ 1038515 h 6858000"/>
              <a:gd name="connsiteX69" fmla="*/ 2503448 w 12192000"/>
              <a:gd name="connsiteY69" fmla="*/ 1067511 h 6858000"/>
              <a:gd name="connsiteX70" fmla="*/ 2485157 w 12192000"/>
              <a:gd name="connsiteY70" fmla="*/ 1194648 h 6858000"/>
              <a:gd name="connsiteX71" fmla="*/ 2394602 w 12192000"/>
              <a:gd name="connsiteY71" fmla="*/ 1391375 h 6858000"/>
              <a:gd name="connsiteX72" fmla="*/ 2298245 w 12192000"/>
              <a:gd name="connsiteY72" fmla="*/ 1511374 h 6858000"/>
              <a:gd name="connsiteX73" fmla="*/ 2286201 w 12192000"/>
              <a:gd name="connsiteY73" fmla="*/ 1543493 h 6858000"/>
              <a:gd name="connsiteX74" fmla="*/ 2264789 w 12192000"/>
              <a:gd name="connsiteY74" fmla="*/ 1668400 h 6858000"/>
              <a:gd name="connsiteX75" fmla="*/ 2274156 w 12192000"/>
              <a:gd name="connsiteY75" fmla="*/ 1693827 h 6858000"/>
              <a:gd name="connsiteX76" fmla="*/ 2316535 w 12192000"/>
              <a:gd name="connsiteY76" fmla="*/ 1723714 h 6858000"/>
              <a:gd name="connsiteX77" fmla="*/ 2352223 w 12192000"/>
              <a:gd name="connsiteY77" fmla="*/ 1797320 h 6858000"/>
              <a:gd name="connsiteX78" fmla="*/ 2420922 w 12192000"/>
              <a:gd name="connsiteY78" fmla="*/ 1903044 h 6858000"/>
              <a:gd name="connsiteX79" fmla="*/ 2454378 w 12192000"/>
              <a:gd name="connsiteY79" fmla="*/ 1932933 h 6858000"/>
              <a:gd name="connsiteX80" fmla="*/ 2429397 w 12192000"/>
              <a:gd name="connsiteY80" fmla="*/ 1955683 h 6858000"/>
              <a:gd name="connsiteX81" fmla="*/ 2345531 w 12192000"/>
              <a:gd name="connsiteY81" fmla="*/ 2099325 h 6858000"/>
              <a:gd name="connsiteX82" fmla="*/ 2471776 w 12192000"/>
              <a:gd name="connsiteY82" fmla="*/ 2249659 h 6858000"/>
              <a:gd name="connsiteX83" fmla="*/ 2536904 w 12192000"/>
              <a:gd name="connsiteY83" fmla="*/ 2293822 h 6858000"/>
              <a:gd name="connsiteX84" fmla="*/ 2411552 w 12192000"/>
              <a:gd name="connsiteY84" fmla="*/ 2308990 h 6858000"/>
              <a:gd name="connsiteX85" fmla="*/ 2367836 w 12192000"/>
              <a:gd name="connsiteY85" fmla="*/ 2371888 h 6858000"/>
              <a:gd name="connsiteX86" fmla="*/ 2348654 w 12192000"/>
              <a:gd name="connsiteY86" fmla="*/ 2403561 h 6858000"/>
              <a:gd name="connsiteX87" fmla="*/ 2230439 w 12192000"/>
              <a:gd name="connsiteY87" fmla="*/ 2599842 h 6858000"/>
              <a:gd name="connsiteX88" fmla="*/ 2250067 w 12192000"/>
              <a:gd name="connsiteY88" fmla="*/ 2654712 h 6858000"/>
              <a:gd name="connsiteX89" fmla="*/ 2447240 w 12192000"/>
              <a:gd name="connsiteY89" fmla="*/ 2920137 h 6858000"/>
              <a:gd name="connsiteX90" fmla="*/ 2237577 w 12192000"/>
              <a:gd name="connsiteY90" fmla="*/ 2994189 h 6858000"/>
              <a:gd name="connsiteX91" fmla="*/ 2225086 w 12192000"/>
              <a:gd name="connsiteY91" fmla="*/ 3119541 h 6858000"/>
              <a:gd name="connsiteX92" fmla="*/ 2118023 w 12192000"/>
              <a:gd name="connsiteY92" fmla="*/ 3260060 h 6858000"/>
              <a:gd name="connsiteX93" fmla="*/ 1964679 w 12192000"/>
              <a:gd name="connsiteY93" fmla="*/ 3479817 h 6858000"/>
              <a:gd name="connsiteX94" fmla="*/ 1955875 w 12192000"/>
              <a:gd name="connsiteY94" fmla="*/ 3516632 h 6858000"/>
              <a:gd name="connsiteX95" fmla="*/ 1953287 w 12192000"/>
              <a:gd name="connsiteY95" fmla="*/ 3497155 h 6858000"/>
              <a:gd name="connsiteX96" fmla="*/ 1951185 w 12192000"/>
              <a:gd name="connsiteY96" fmla="*/ 3493814 h 6858000"/>
              <a:gd name="connsiteX97" fmla="*/ 1950905 w 12192000"/>
              <a:gd name="connsiteY97" fmla="*/ 3512985 h 6858000"/>
              <a:gd name="connsiteX98" fmla="*/ 1951483 w 12192000"/>
              <a:gd name="connsiteY98" fmla="*/ 3534997 h 6858000"/>
              <a:gd name="connsiteX99" fmla="*/ 1947593 w 12192000"/>
              <a:gd name="connsiteY99" fmla="*/ 3551262 h 6858000"/>
              <a:gd name="connsiteX100" fmla="*/ 1952901 w 12192000"/>
              <a:gd name="connsiteY100" fmla="*/ 3635101 h 6858000"/>
              <a:gd name="connsiteX101" fmla="*/ 1955653 w 12192000"/>
              <a:gd name="connsiteY101" fmla="*/ 3635212 h 6858000"/>
              <a:gd name="connsiteX102" fmla="*/ 1957374 w 12192000"/>
              <a:gd name="connsiteY102" fmla="*/ 3667901 h 6858000"/>
              <a:gd name="connsiteX103" fmla="*/ 1976612 w 12192000"/>
              <a:gd name="connsiteY103" fmla="*/ 3838643 h 6858000"/>
              <a:gd name="connsiteX104" fmla="*/ 2155495 w 12192000"/>
              <a:gd name="connsiteY104" fmla="*/ 4074180 h 6858000"/>
              <a:gd name="connsiteX105" fmla="*/ 2302706 w 12192000"/>
              <a:gd name="connsiteY105" fmla="*/ 4167860 h 6858000"/>
              <a:gd name="connsiteX106" fmla="*/ 2638168 w 12192000"/>
              <a:gd name="connsiteY106" fmla="*/ 4593433 h 6858000"/>
              <a:gd name="connsiteX107" fmla="*/ 2743893 w 12192000"/>
              <a:gd name="connsiteY107" fmla="*/ 4731276 h 6858000"/>
              <a:gd name="connsiteX108" fmla="*/ 2665826 w 12192000"/>
              <a:gd name="connsiteY108" fmla="*/ 4780346 h 6858000"/>
              <a:gd name="connsiteX109" fmla="*/ 2815268 w 12192000"/>
              <a:gd name="connsiteY109" fmla="*/ 4924880 h 6858000"/>
              <a:gd name="connsiteX110" fmla="*/ 2991474 w 12192000"/>
              <a:gd name="connsiteY110" fmla="*/ 5085474 h 6858000"/>
              <a:gd name="connsiteX111" fmla="*/ 6494644 w 12192000"/>
              <a:gd name="connsiteY111" fmla="*/ 6212306 h 6858000"/>
              <a:gd name="connsiteX112" fmla="*/ 8314257 w 12192000"/>
              <a:gd name="connsiteY112" fmla="*/ 5863906 h 6858000"/>
              <a:gd name="connsiteX113" fmla="*/ 8832618 w 12192000"/>
              <a:gd name="connsiteY113" fmla="*/ 5651566 h 6858000"/>
              <a:gd name="connsiteX114" fmla="*/ 9009270 w 12192000"/>
              <a:gd name="connsiteY114" fmla="*/ 5457516 h 6858000"/>
              <a:gd name="connsiteX115" fmla="*/ 9071277 w 12192000"/>
              <a:gd name="connsiteY115" fmla="*/ 5403093 h 6858000"/>
              <a:gd name="connsiteX116" fmla="*/ 9225625 w 12192000"/>
              <a:gd name="connsiteY116" fmla="*/ 5332164 h 6858000"/>
              <a:gd name="connsiteX117" fmla="*/ 9495066 w 12192000"/>
              <a:gd name="connsiteY117" fmla="*/ 5178707 h 6858000"/>
              <a:gd name="connsiteX118" fmla="*/ 9396033 w 12192000"/>
              <a:gd name="connsiteY118" fmla="*/ 5143912 h 6858000"/>
              <a:gd name="connsiteX119" fmla="*/ 9111425 w 12192000"/>
              <a:gd name="connsiteY119" fmla="*/ 5236700 h 6858000"/>
              <a:gd name="connsiteX120" fmla="*/ 8904438 w 12192000"/>
              <a:gd name="connsiteY120" fmla="*/ 5261234 h 6858000"/>
              <a:gd name="connsiteX121" fmla="*/ 9196183 w 12192000"/>
              <a:gd name="connsiteY121" fmla="*/ 5098857 h 6858000"/>
              <a:gd name="connsiteX122" fmla="*/ 9478560 w 12192000"/>
              <a:gd name="connsiteY122" fmla="*/ 4887855 h 6858000"/>
              <a:gd name="connsiteX123" fmla="*/ 9260867 w 12192000"/>
              <a:gd name="connsiteY123" fmla="*/ 4928449 h 6858000"/>
              <a:gd name="connsiteX124" fmla="*/ 9251499 w 12192000"/>
              <a:gd name="connsiteY124" fmla="*/ 4899899 h 6858000"/>
              <a:gd name="connsiteX125" fmla="*/ 9440197 w 12192000"/>
              <a:gd name="connsiteY125" fmla="*/ 4648749 h 6858000"/>
              <a:gd name="connsiteX126" fmla="*/ 9533430 w 12192000"/>
              <a:gd name="connsiteY126" fmla="*/ 4547485 h 6858000"/>
              <a:gd name="connsiteX127" fmla="*/ 9953203 w 12192000"/>
              <a:gd name="connsiteY127" fmla="*/ 4242804 h 6858000"/>
              <a:gd name="connsiteX128" fmla="*/ 9555288 w 12192000"/>
              <a:gd name="connsiteY128" fmla="*/ 4378862 h 6858000"/>
              <a:gd name="connsiteX129" fmla="*/ 9966586 w 12192000"/>
              <a:gd name="connsiteY129" fmla="*/ 4082655 h 6858000"/>
              <a:gd name="connsiteX130" fmla="*/ 10165990 w 12192000"/>
              <a:gd name="connsiteY130" fmla="*/ 3973363 h 6858000"/>
              <a:gd name="connsiteX131" fmla="*/ 10216399 w 12192000"/>
              <a:gd name="connsiteY131" fmla="*/ 3908679 h 6858000"/>
              <a:gd name="connsiteX132" fmla="*/ 10127626 w 12192000"/>
              <a:gd name="connsiteY132" fmla="*/ 3894850 h 6858000"/>
              <a:gd name="connsiteX133" fmla="*/ 9855955 w 12192000"/>
              <a:gd name="connsiteY133" fmla="*/ 3919832 h 6858000"/>
              <a:gd name="connsiteX134" fmla="*/ 10191863 w 12192000"/>
              <a:gd name="connsiteY134" fmla="*/ 3720428 h 6858000"/>
              <a:gd name="connsiteX135" fmla="*/ 9940267 w 12192000"/>
              <a:gd name="connsiteY135" fmla="*/ 3751209 h 6858000"/>
              <a:gd name="connsiteX136" fmla="*/ 9867999 w 12192000"/>
              <a:gd name="connsiteY136" fmla="*/ 3672696 h 6858000"/>
              <a:gd name="connsiteX137" fmla="*/ 9751124 w 12192000"/>
              <a:gd name="connsiteY137" fmla="*/ 3546005 h 6858000"/>
              <a:gd name="connsiteX138" fmla="*/ 9670381 w 12192000"/>
              <a:gd name="connsiteY138" fmla="*/ 3475523 h 6858000"/>
              <a:gd name="connsiteX139" fmla="*/ 9636477 w 12192000"/>
              <a:gd name="connsiteY139" fmla="*/ 3253369 h 6858000"/>
              <a:gd name="connsiteX140" fmla="*/ 9706514 w 12192000"/>
              <a:gd name="connsiteY140" fmla="*/ 3010694 h 6858000"/>
              <a:gd name="connsiteX141" fmla="*/ 9895211 w 12192000"/>
              <a:gd name="connsiteY141" fmla="*/ 2888019 h 6858000"/>
              <a:gd name="connsiteX142" fmla="*/ 9840788 w 12192000"/>
              <a:gd name="connsiteY142" fmla="*/ 2750175 h 6858000"/>
              <a:gd name="connsiteX143" fmla="*/ 9439750 w 12192000"/>
              <a:gd name="connsiteY143" fmla="*/ 2834041 h 6858000"/>
              <a:gd name="connsiteX144" fmla="*/ 10040191 w 12192000"/>
              <a:gd name="connsiteY144" fmla="*/ 2389286 h 6858000"/>
              <a:gd name="connsiteX145" fmla="*/ 9939374 w 12192000"/>
              <a:gd name="connsiteY145" fmla="*/ 2373227 h 6858000"/>
              <a:gd name="connsiteX146" fmla="*/ 9943389 w 12192000"/>
              <a:gd name="connsiteY146" fmla="*/ 2347353 h 6858000"/>
              <a:gd name="connsiteX147" fmla="*/ 9937144 w 12192000"/>
              <a:gd name="connsiteY147" fmla="*/ 2189436 h 6858000"/>
              <a:gd name="connsiteX148" fmla="*/ 9920638 w 12192000"/>
              <a:gd name="connsiteY148" fmla="*/ 2116723 h 6858000"/>
              <a:gd name="connsiteX149" fmla="*/ 9947404 w 12192000"/>
              <a:gd name="connsiteY149" fmla="*/ 2033304 h 6858000"/>
              <a:gd name="connsiteX150" fmla="*/ 9497296 w 12192000"/>
              <a:gd name="connsiteY150" fmla="*/ 2182299 h 6858000"/>
              <a:gd name="connsiteX151" fmla="*/ 9144883 w 12192000"/>
              <a:gd name="connsiteY151" fmla="*/ 2211295 h 6858000"/>
              <a:gd name="connsiteX152" fmla="*/ 9155589 w 12192000"/>
              <a:gd name="connsiteY152" fmla="*/ 2201927 h 6858000"/>
              <a:gd name="connsiteX153" fmla="*/ 9322428 w 12192000"/>
              <a:gd name="connsiteY153" fmla="*/ 1998954 h 6858000"/>
              <a:gd name="connsiteX154" fmla="*/ 9329119 w 12192000"/>
              <a:gd name="connsiteY154" fmla="*/ 1994047 h 6858000"/>
              <a:gd name="connsiteX155" fmla="*/ 9360345 w 12192000"/>
              <a:gd name="connsiteY155" fmla="*/ 1961483 h 6858000"/>
              <a:gd name="connsiteX156" fmla="*/ 9392465 w 12192000"/>
              <a:gd name="connsiteY156" fmla="*/ 1928918 h 6858000"/>
              <a:gd name="connsiteX157" fmla="*/ 9397371 w 12192000"/>
              <a:gd name="connsiteY157" fmla="*/ 1928025 h 6858000"/>
              <a:gd name="connsiteX158" fmla="*/ 9441534 w 12192000"/>
              <a:gd name="connsiteY158" fmla="*/ 1864680 h 6858000"/>
              <a:gd name="connsiteX159" fmla="*/ 9453133 w 12192000"/>
              <a:gd name="connsiteY159" fmla="*/ 1821855 h 6858000"/>
              <a:gd name="connsiteX160" fmla="*/ 9500865 w 12192000"/>
              <a:gd name="connsiteY160" fmla="*/ 1774123 h 6858000"/>
              <a:gd name="connsiteX161" fmla="*/ 9549935 w 12192000"/>
              <a:gd name="connsiteY161" fmla="*/ 1729961 h 6858000"/>
              <a:gd name="connsiteX162" fmla="*/ 9670381 w 12192000"/>
              <a:gd name="connsiteY162" fmla="*/ 1692042 h 6858000"/>
              <a:gd name="connsiteX163" fmla="*/ 9750231 w 12192000"/>
              <a:gd name="connsiteY163" fmla="*/ 1622006 h 6858000"/>
              <a:gd name="connsiteX164" fmla="*/ 9652537 w 12192000"/>
              <a:gd name="connsiteY164" fmla="*/ 1642080 h 6858000"/>
              <a:gd name="connsiteX165" fmla="*/ 9740417 w 12192000"/>
              <a:gd name="connsiteY165" fmla="*/ 1563121 h 6858000"/>
              <a:gd name="connsiteX166" fmla="*/ 9789041 w 12192000"/>
              <a:gd name="connsiteY166" fmla="*/ 1483271 h 6858000"/>
              <a:gd name="connsiteX167" fmla="*/ 9783687 w 12192000"/>
              <a:gd name="connsiteY167" fmla="*/ 1460966 h 6858000"/>
              <a:gd name="connsiteX168" fmla="*/ 9760491 w 12192000"/>
              <a:gd name="connsiteY168" fmla="*/ 1464534 h 6858000"/>
              <a:gd name="connsiteX169" fmla="*/ 9677518 w 12192000"/>
              <a:gd name="connsiteY169" fmla="*/ 1524757 h 6858000"/>
              <a:gd name="connsiteX170" fmla="*/ 9570010 w 12192000"/>
              <a:gd name="connsiteY170" fmla="*/ 1606839 h 6858000"/>
              <a:gd name="connsiteX171" fmla="*/ 9733726 w 12192000"/>
              <a:gd name="connsiteY171" fmla="*/ 1455166 h 6858000"/>
              <a:gd name="connsiteX172" fmla="*/ 9851495 w 12192000"/>
              <a:gd name="connsiteY172" fmla="*/ 1345427 h 6858000"/>
              <a:gd name="connsiteX173" fmla="*/ 9876922 w 12192000"/>
              <a:gd name="connsiteY173" fmla="*/ 1273161 h 6858000"/>
              <a:gd name="connsiteX174" fmla="*/ 9866661 w 12192000"/>
              <a:gd name="connsiteY174" fmla="*/ 1254870 h 6858000"/>
              <a:gd name="connsiteX175" fmla="*/ 9848372 w 12192000"/>
              <a:gd name="connsiteY175" fmla="*/ 1264238 h 6858000"/>
              <a:gd name="connsiteX176" fmla="*/ 9832313 w 12192000"/>
              <a:gd name="connsiteY176" fmla="*/ 1281636 h 6858000"/>
              <a:gd name="connsiteX177" fmla="*/ 9659674 w 12192000"/>
              <a:gd name="connsiteY177" fmla="*/ 1419479 h 6858000"/>
              <a:gd name="connsiteX178" fmla="*/ 9405847 w 12192000"/>
              <a:gd name="connsiteY178" fmla="*/ 1608623 h 6858000"/>
              <a:gd name="connsiteX179" fmla="*/ 9303246 w 12192000"/>
              <a:gd name="connsiteY179" fmla="*/ 1646987 h 6858000"/>
              <a:gd name="connsiteX180" fmla="*/ 9589192 w 12192000"/>
              <a:gd name="connsiteY180" fmla="*/ 1389145 h 6858000"/>
              <a:gd name="connsiteX181" fmla="*/ 9803762 w 12192000"/>
              <a:gd name="connsiteY181" fmla="*/ 1078218 h 6858000"/>
              <a:gd name="connsiteX182" fmla="*/ 9830974 w 12192000"/>
              <a:gd name="connsiteY182" fmla="*/ 1055913 h 6858000"/>
              <a:gd name="connsiteX183" fmla="*/ 9839896 w 12192000"/>
              <a:gd name="connsiteY183" fmla="*/ 1042084 h 6858000"/>
              <a:gd name="connsiteX184" fmla="*/ 9893427 w 12192000"/>
              <a:gd name="connsiteY184" fmla="*/ 933683 h 6858000"/>
              <a:gd name="connsiteX185" fmla="*/ 9897441 w 12192000"/>
              <a:gd name="connsiteY185" fmla="*/ 906472 h 6858000"/>
              <a:gd name="connsiteX186" fmla="*/ 9892535 w 12192000"/>
              <a:gd name="connsiteY186" fmla="*/ 856509 h 6858000"/>
              <a:gd name="connsiteX187" fmla="*/ 9906364 w 12192000"/>
              <a:gd name="connsiteY187" fmla="*/ 826622 h 6858000"/>
              <a:gd name="connsiteX188" fmla="*/ 9906809 w 12192000"/>
              <a:gd name="connsiteY188" fmla="*/ 806993 h 6858000"/>
              <a:gd name="connsiteX189" fmla="*/ 9884505 w 12192000"/>
              <a:gd name="connsiteY189" fmla="*/ 807440 h 6858000"/>
              <a:gd name="connsiteX190" fmla="*/ 9821160 w 12192000"/>
              <a:gd name="connsiteY190" fmla="*/ 874800 h 6858000"/>
              <a:gd name="connsiteX191" fmla="*/ 9787256 w 12192000"/>
              <a:gd name="connsiteY191" fmla="*/ 881491 h 6858000"/>
              <a:gd name="connsiteX192" fmla="*/ 9746216 w 12192000"/>
              <a:gd name="connsiteY192" fmla="*/ 880152 h 6858000"/>
              <a:gd name="connsiteX193" fmla="*/ 9730603 w 12192000"/>
              <a:gd name="connsiteY193" fmla="*/ 901118 h 6858000"/>
              <a:gd name="connsiteX194" fmla="*/ 9640046 w 12192000"/>
              <a:gd name="connsiteY194" fmla="*/ 998813 h 6858000"/>
              <a:gd name="connsiteX195" fmla="*/ 9575363 w 12192000"/>
              <a:gd name="connsiteY195" fmla="*/ 1010412 h 6858000"/>
              <a:gd name="connsiteX196" fmla="*/ 9626217 w 12192000"/>
              <a:gd name="connsiteY196" fmla="*/ 994352 h 6858000"/>
              <a:gd name="connsiteX197" fmla="*/ 9638707 w 12192000"/>
              <a:gd name="connsiteY197" fmla="*/ 966694 h 6858000"/>
              <a:gd name="connsiteX198" fmla="*/ 9638707 w 12192000"/>
              <a:gd name="connsiteY198" fmla="*/ 942606 h 6858000"/>
              <a:gd name="connsiteX199" fmla="*/ 9710975 w 12192000"/>
              <a:gd name="connsiteY199" fmla="*/ 881491 h 6858000"/>
              <a:gd name="connsiteX200" fmla="*/ 9717666 w 12192000"/>
              <a:gd name="connsiteY200" fmla="*/ 878367 h 6858000"/>
              <a:gd name="connsiteX201" fmla="*/ 9732387 w 12192000"/>
              <a:gd name="connsiteY201" fmla="*/ 856509 h 6858000"/>
              <a:gd name="connsiteX202" fmla="*/ 9706960 w 12192000"/>
              <a:gd name="connsiteY202" fmla="*/ 840896 h 6858000"/>
              <a:gd name="connsiteX203" fmla="*/ 9640492 w 12192000"/>
              <a:gd name="connsiteY203" fmla="*/ 861417 h 6858000"/>
              <a:gd name="connsiteX204" fmla="*/ 9512463 w 12192000"/>
              <a:gd name="connsiteY204" fmla="*/ 968925 h 6858000"/>
              <a:gd name="connsiteX205" fmla="*/ 9328673 w 12192000"/>
              <a:gd name="connsiteY205" fmla="*/ 1138886 h 6858000"/>
              <a:gd name="connsiteX206" fmla="*/ 8716634 w 12192000"/>
              <a:gd name="connsiteY206" fmla="*/ 1580073 h 6858000"/>
              <a:gd name="connsiteX207" fmla="*/ 8480649 w 12192000"/>
              <a:gd name="connsiteY207" fmla="*/ 1729961 h 6858000"/>
              <a:gd name="connsiteX208" fmla="*/ 8479312 w 12192000"/>
              <a:gd name="connsiteY208" fmla="*/ 1722377 h 6858000"/>
              <a:gd name="connsiteX209" fmla="*/ 8479312 w 12192000"/>
              <a:gd name="connsiteY209" fmla="*/ 1715239 h 6858000"/>
              <a:gd name="connsiteX210" fmla="*/ 8645704 w 12192000"/>
              <a:gd name="connsiteY210" fmla="*/ 1615314 h 6858000"/>
              <a:gd name="connsiteX211" fmla="*/ 9002133 w 12192000"/>
              <a:gd name="connsiteY211" fmla="*/ 1314647 h 6858000"/>
              <a:gd name="connsiteX212" fmla="*/ 9033805 w 12192000"/>
              <a:gd name="connsiteY212" fmla="*/ 1305280 h 6858000"/>
              <a:gd name="connsiteX213" fmla="*/ 9083322 w 12192000"/>
              <a:gd name="connsiteY213" fmla="*/ 1259778 h 6858000"/>
              <a:gd name="connsiteX214" fmla="*/ 9088228 w 12192000"/>
              <a:gd name="connsiteY214" fmla="*/ 1233458 h 6858000"/>
              <a:gd name="connsiteX215" fmla="*/ 9196629 w 12192000"/>
              <a:gd name="connsiteY215" fmla="*/ 1124611 h 6858000"/>
              <a:gd name="connsiteX216" fmla="*/ 9412538 w 12192000"/>
              <a:gd name="connsiteY216" fmla="*/ 935022 h 6858000"/>
              <a:gd name="connsiteX217" fmla="*/ 9455363 w 12192000"/>
              <a:gd name="connsiteY217" fmla="*/ 864985 h 6858000"/>
              <a:gd name="connsiteX218" fmla="*/ 9448672 w 12192000"/>
              <a:gd name="connsiteY218" fmla="*/ 838220 h 6858000"/>
              <a:gd name="connsiteX219" fmla="*/ 9423691 w 12192000"/>
              <a:gd name="connsiteY219" fmla="*/ 844465 h 6858000"/>
              <a:gd name="connsiteX220" fmla="*/ 9333580 w 12192000"/>
              <a:gd name="connsiteY220" fmla="*/ 910932 h 6858000"/>
              <a:gd name="connsiteX221" fmla="*/ 9241685 w 12192000"/>
              <a:gd name="connsiteY221" fmla="*/ 980077 h 6858000"/>
              <a:gd name="connsiteX222" fmla="*/ 9249715 w 12192000"/>
              <a:gd name="connsiteY222" fmla="*/ 964018 h 6858000"/>
              <a:gd name="connsiteX223" fmla="*/ 9412538 w 12192000"/>
              <a:gd name="connsiteY223" fmla="*/ 823499 h 6858000"/>
              <a:gd name="connsiteX224" fmla="*/ 9528522 w 12192000"/>
              <a:gd name="connsiteY224" fmla="*/ 706176 h 6858000"/>
              <a:gd name="connsiteX225" fmla="*/ 9542798 w 12192000"/>
              <a:gd name="connsiteY225" fmla="*/ 647292 h 6858000"/>
              <a:gd name="connsiteX226" fmla="*/ 9532091 w 12192000"/>
              <a:gd name="connsiteY226" fmla="*/ 631679 h 6858000"/>
              <a:gd name="connsiteX227" fmla="*/ 9516924 w 12192000"/>
              <a:gd name="connsiteY227" fmla="*/ 638370 h 6858000"/>
              <a:gd name="connsiteX228" fmla="*/ 9495512 w 12192000"/>
              <a:gd name="connsiteY228" fmla="*/ 660675 h 6858000"/>
              <a:gd name="connsiteX229" fmla="*/ 9343394 w 12192000"/>
              <a:gd name="connsiteY229" fmla="*/ 781565 h 6858000"/>
              <a:gd name="connsiteX230" fmla="*/ 9090906 w 12192000"/>
              <a:gd name="connsiteY230" fmla="*/ 975617 h 6858000"/>
              <a:gd name="connsiteX231" fmla="*/ 8976705 w 12192000"/>
              <a:gd name="connsiteY231" fmla="*/ 1023348 h 6858000"/>
              <a:gd name="connsiteX232" fmla="*/ 8983397 w 12192000"/>
              <a:gd name="connsiteY232" fmla="*/ 1013981 h 6858000"/>
              <a:gd name="connsiteX233" fmla="*/ 9238116 w 12192000"/>
              <a:gd name="connsiteY233" fmla="*/ 784688 h 6858000"/>
              <a:gd name="connsiteX234" fmla="*/ 9474545 w 12192000"/>
              <a:gd name="connsiteY234" fmla="*/ 446103 h 6858000"/>
              <a:gd name="connsiteX235" fmla="*/ 9486143 w 12192000"/>
              <a:gd name="connsiteY235" fmla="*/ 435843 h 6858000"/>
              <a:gd name="connsiteX236" fmla="*/ 9503541 w 12192000"/>
              <a:gd name="connsiteY236" fmla="*/ 412646 h 6858000"/>
              <a:gd name="connsiteX237" fmla="*/ 9539229 w 12192000"/>
              <a:gd name="connsiteY237" fmla="*/ 325658 h 6858000"/>
              <a:gd name="connsiteX238" fmla="*/ 9554396 w 12192000"/>
              <a:gd name="connsiteY238" fmla="*/ 268558 h 6858000"/>
              <a:gd name="connsiteX239" fmla="*/ 9552612 w 12192000"/>
              <a:gd name="connsiteY239" fmla="*/ 243131 h 6858000"/>
              <a:gd name="connsiteX240" fmla="*/ 9570901 w 12192000"/>
              <a:gd name="connsiteY240" fmla="*/ 207890 h 6858000"/>
              <a:gd name="connsiteX241" fmla="*/ 9574470 w 12192000"/>
              <a:gd name="connsiteY241" fmla="*/ 186031 h 6858000"/>
              <a:gd name="connsiteX242" fmla="*/ 9562593 w 12192000"/>
              <a:gd name="connsiteY242" fmla="*/ 181849 h 6858000"/>
              <a:gd name="connsiteX243" fmla="*/ 0 w 12192000"/>
              <a:gd name="connsiteY243" fmla="*/ 0 h 6858000"/>
              <a:gd name="connsiteX244" fmla="*/ 12192000 w 12192000"/>
              <a:gd name="connsiteY244" fmla="*/ 0 h 6858000"/>
              <a:gd name="connsiteX245" fmla="*/ 12192000 w 12192000"/>
              <a:gd name="connsiteY245" fmla="*/ 6858000 h 6858000"/>
              <a:gd name="connsiteX246" fmla="*/ 0 w 12192000"/>
              <a:gd name="connsiteY24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Lst>
            <a:rect l="l" t="t" r="r" b="b"/>
            <a:pathLst>
              <a:path w="12192000" h="6858000">
                <a:moveTo>
                  <a:pt x="1998728" y="3612739"/>
                </a:moveTo>
                <a:cubicBezTo>
                  <a:pt x="2012550" y="3611108"/>
                  <a:pt x="2011630" y="3636451"/>
                  <a:pt x="2014976" y="3645485"/>
                </a:cubicBezTo>
                <a:cubicBezTo>
                  <a:pt x="2026128" y="3674035"/>
                  <a:pt x="2002932" y="3693217"/>
                  <a:pt x="1987764" y="3715075"/>
                </a:cubicBezTo>
                <a:cubicBezTo>
                  <a:pt x="1982076" y="3723105"/>
                  <a:pt x="1976075" y="3690547"/>
                  <a:pt x="1970583" y="3648007"/>
                </a:cubicBezTo>
                <a:lnTo>
                  <a:pt x="1968718" y="3632235"/>
                </a:lnTo>
                <a:lnTo>
                  <a:pt x="1979288" y="3624964"/>
                </a:lnTo>
                <a:cubicBezTo>
                  <a:pt x="1987875" y="3616823"/>
                  <a:pt x="1994121" y="3613282"/>
                  <a:pt x="1998728" y="3612739"/>
                </a:cubicBezTo>
                <a:close/>
                <a:moveTo>
                  <a:pt x="1955875" y="3516632"/>
                </a:moveTo>
                <a:lnTo>
                  <a:pt x="1956461" y="3521046"/>
                </a:lnTo>
                <a:cubicBezTo>
                  <a:pt x="1958894" y="3542312"/>
                  <a:pt x="1961919" y="3572744"/>
                  <a:pt x="1965292" y="3603273"/>
                </a:cubicBezTo>
                <a:lnTo>
                  <a:pt x="1968718" y="3632235"/>
                </a:lnTo>
                <a:lnTo>
                  <a:pt x="1963908" y="3635544"/>
                </a:lnTo>
                <a:lnTo>
                  <a:pt x="1955653" y="3635212"/>
                </a:lnTo>
                <a:lnTo>
                  <a:pt x="1954172" y="3607075"/>
                </a:lnTo>
                <a:cubicBezTo>
                  <a:pt x="1953260" y="3587548"/>
                  <a:pt x="1952512" y="3569161"/>
                  <a:pt x="1951958" y="3553088"/>
                </a:cubicBezTo>
                <a:lnTo>
                  <a:pt x="1951483" y="3534997"/>
                </a:lnTo>
                <a:close/>
                <a:moveTo>
                  <a:pt x="9184139" y="1751373"/>
                </a:moveTo>
                <a:cubicBezTo>
                  <a:pt x="9185478" y="1753157"/>
                  <a:pt x="9187262" y="1754941"/>
                  <a:pt x="9188600" y="1756725"/>
                </a:cubicBezTo>
                <a:cubicBezTo>
                  <a:pt x="9179678" y="1764756"/>
                  <a:pt x="9170310" y="1771892"/>
                  <a:pt x="9161388" y="1779476"/>
                </a:cubicBezTo>
                <a:cubicBezTo>
                  <a:pt x="9150682" y="1782599"/>
                  <a:pt x="9139530" y="1785722"/>
                  <a:pt x="9129269" y="1788844"/>
                </a:cubicBezTo>
                <a:cubicBezTo>
                  <a:pt x="9147559" y="1776354"/>
                  <a:pt x="9165848" y="1763863"/>
                  <a:pt x="9184139" y="1751373"/>
                </a:cubicBezTo>
                <a:close/>
                <a:moveTo>
                  <a:pt x="8855814" y="1125503"/>
                </a:moveTo>
                <a:cubicBezTo>
                  <a:pt x="8765703" y="1222306"/>
                  <a:pt x="8651949" y="1292789"/>
                  <a:pt x="8531505" y="1356134"/>
                </a:cubicBezTo>
                <a:cubicBezTo>
                  <a:pt x="8529720" y="1354350"/>
                  <a:pt x="8528382" y="1352565"/>
                  <a:pt x="8526597" y="1350781"/>
                </a:cubicBezTo>
                <a:cubicBezTo>
                  <a:pt x="8636336" y="1275837"/>
                  <a:pt x="8746075" y="1200447"/>
                  <a:pt x="8855814" y="1125503"/>
                </a:cubicBezTo>
                <a:close/>
                <a:moveTo>
                  <a:pt x="3255597" y="1016302"/>
                </a:moveTo>
                <a:lnTo>
                  <a:pt x="3252884" y="1018887"/>
                </a:lnTo>
                <a:cubicBezTo>
                  <a:pt x="3244631" y="1020337"/>
                  <a:pt x="3245022" y="1019835"/>
                  <a:pt x="3250417" y="1017988"/>
                </a:cubicBezTo>
                <a:close/>
                <a:moveTo>
                  <a:pt x="9562593" y="181849"/>
                </a:moveTo>
                <a:cubicBezTo>
                  <a:pt x="9558411" y="182574"/>
                  <a:pt x="9554174" y="184693"/>
                  <a:pt x="9550382" y="186031"/>
                </a:cubicBezTo>
                <a:cubicBezTo>
                  <a:pt x="9515586" y="198076"/>
                  <a:pt x="9495066" y="221718"/>
                  <a:pt x="9486143" y="255175"/>
                </a:cubicBezTo>
                <a:cubicBezTo>
                  <a:pt x="9480344" y="276589"/>
                  <a:pt x="9471869" y="277926"/>
                  <a:pt x="9454471" y="262313"/>
                </a:cubicBezTo>
                <a:cubicBezTo>
                  <a:pt x="9434843" y="244915"/>
                  <a:pt x="9419230" y="245808"/>
                  <a:pt x="9405847" y="265436"/>
                </a:cubicBezTo>
                <a:cubicBezTo>
                  <a:pt x="9395141" y="281495"/>
                  <a:pt x="9386665" y="298447"/>
                  <a:pt x="9374174" y="312721"/>
                </a:cubicBezTo>
                <a:cubicBezTo>
                  <a:pt x="9340718" y="351978"/>
                  <a:pt x="9309491" y="394357"/>
                  <a:pt x="9235886" y="393018"/>
                </a:cubicBezTo>
                <a:cubicBezTo>
                  <a:pt x="9255514" y="376960"/>
                  <a:pt x="9276035" y="377851"/>
                  <a:pt x="9293432" y="372945"/>
                </a:cubicBezTo>
                <a:cubicBezTo>
                  <a:pt x="9305922" y="369376"/>
                  <a:pt x="9318412" y="362684"/>
                  <a:pt x="9306368" y="349747"/>
                </a:cubicBezTo>
                <a:cubicBezTo>
                  <a:pt x="9292539" y="335026"/>
                  <a:pt x="9300569" y="326997"/>
                  <a:pt x="9308153" y="316736"/>
                </a:cubicBezTo>
                <a:cubicBezTo>
                  <a:pt x="9325550" y="292648"/>
                  <a:pt x="9339379" y="265436"/>
                  <a:pt x="9376406" y="260083"/>
                </a:cubicBezTo>
                <a:cubicBezTo>
                  <a:pt x="9382205" y="259191"/>
                  <a:pt x="9386665" y="254283"/>
                  <a:pt x="9391126" y="251160"/>
                </a:cubicBezTo>
                <a:cubicBezTo>
                  <a:pt x="9397371" y="246700"/>
                  <a:pt x="9402724" y="241793"/>
                  <a:pt x="9399602" y="233317"/>
                </a:cubicBezTo>
                <a:cubicBezTo>
                  <a:pt x="9396479" y="225733"/>
                  <a:pt x="9389787" y="221273"/>
                  <a:pt x="9381312" y="220380"/>
                </a:cubicBezTo>
                <a:cubicBezTo>
                  <a:pt x="9373728" y="219488"/>
                  <a:pt x="9365699" y="219042"/>
                  <a:pt x="9358115" y="219934"/>
                </a:cubicBezTo>
                <a:cubicBezTo>
                  <a:pt x="9324212" y="223057"/>
                  <a:pt x="9301015" y="243131"/>
                  <a:pt x="9277818" y="261867"/>
                </a:cubicBezTo>
                <a:cubicBezTo>
                  <a:pt x="9196629" y="326997"/>
                  <a:pt x="9125254" y="400156"/>
                  <a:pt x="9050311" y="470639"/>
                </a:cubicBezTo>
                <a:cubicBezTo>
                  <a:pt x="8975368" y="540675"/>
                  <a:pt x="8887041" y="596437"/>
                  <a:pt x="8804067" y="657552"/>
                </a:cubicBezTo>
                <a:cubicBezTo>
                  <a:pt x="8612694" y="798963"/>
                  <a:pt x="8420427" y="939928"/>
                  <a:pt x="8216563" y="1067511"/>
                </a:cubicBezTo>
                <a:cubicBezTo>
                  <a:pt x="8017159" y="1191972"/>
                  <a:pt x="7337313" y="1339182"/>
                  <a:pt x="7204377" y="1356580"/>
                </a:cubicBezTo>
                <a:cubicBezTo>
                  <a:pt x="7034416" y="1378438"/>
                  <a:pt x="6631594" y="1387360"/>
                  <a:pt x="6221188" y="1405651"/>
                </a:cubicBezTo>
                <a:cubicBezTo>
                  <a:pt x="6174795" y="1407434"/>
                  <a:pt x="6129294" y="1409666"/>
                  <a:pt x="6081116" y="1413234"/>
                </a:cubicBezTo>
                <a:cubicBezTo>
                  <a:pt x="4716070" y="1513158"/>
                  <a:pt x="3730203" y="1110783"/>
                  <a:pt x="3680242" y="1085356"/>
                </a:cubicBezTo>
                <a:cubicBezTo>
                  <a:pt x="3599945" y="1044761"/>
                  <a:pt x="3336303" y="980523"/>
                  <a:pt x="3335857" y="981416"/>
                </a:cubicBezTo>
                <a:cubicBezTo>
                  <a:pt x="3330504" y="990337"/>
                  <a:pt x="3301508" y="1001155"/>
                  <a:pt x="3277977" y="1009017"/>
                </a:cubicBezTo>
                <a:lnTo>
                  <a:pt x="3255597" y="1016302"/>
                </a:lnTo>
                <a:lnTo>
                  <a:pt x="3260022" y="1012084"/>
                </a:lnTo>
                <a:cubicBezTo>
                  <a:pt x="3261026" y="1008627"/>
                  <a:pt x="3260914" y="1004390"/>
                  <a:pt x="3260468" y="1000598"/>
                </a:cubicBezTo>
                <a:cubicBezTo>
                  <a:pt x="3258237" y="980523"/>
                  <a:pt x="3248424" y="964464"/>
                  <a:pt x="3226565" y="956880"/>
                </a:cubicBezTo>
                <a:cubicBezTo>
                  <a:pt x="3205599" y="949742"/>
                  <a:pt x="3184186" y="943497"/>
                  <a:pt x="3162773" y="937252"/>
                </a:cubicBezTo>
                <a:cubicBezTo>
                  <a:pt x="3144929" y="931899"/>
                  <a:pt x="3132885" y="931899"/>
                  <a:pt x="3131101" y="953757"/>
                </a:cubicBezTo>
                <a:cubicBezTo>
                  <a:pt x="3129316" y="975617"/>
                  <a:pt x="3104781" y="985431"/>
                  <a:pt x="3089615" y="972493"/>
                </a:cubicBezTo>
                <a:cubicBezTo>
                  <a:pt x="3030284" y="921639"/>
                  <a:pt x="2960248" y="884614"/>
                  <a:pt x="2893779" y="842681"/>
                </a:cubicBezTo>
                <a:cubicBezTo>
                  <a:pt x="2847385" y="813685"/>
                  <a:pt x="2798762" y="787365"/>
                  <a:pt x="2759952" y="749000"/>
                </a:cubicBezTo>
                <a:cubicBezTo>
                  <a:pt x="2752814" y="741864"/>
                  <a:pt x="2746123" y="732050"/>
                  <a:pt x="2733632" y="739187"/>
                </a:cubicBezTo>
                <a:cubicBezTo>
                  <a:pt x="2722926" y="744986"/>
                  <a:pt x="2719803" y="753462"/>
                  <a:pt x="2723372" y="765506"/>
                </a:cubicBezTo>
                <a:cubicBezTo>
                  <a:pt x="2728279" y="780674"/>
                  <a:pt x="2737646" y="794057"/>
                  <a:pt x="2748353" y="806101"/>
                </a:cubicBezTo>
                <a:cubicBezTo>
                  <a:pt x="2798316" y="862754"/>
                  <a:pt x="2776903" y="882382"/>
                  <a:pt x="2710882" y="890859"/>
                </a:cubicBezTo>
                <a:cubicBezTo>
                  <a:pt x="2651997" y="898442"/>
                  <a:pt x="2592666" y="896212"/>
                  <a:pt x="2532890" y="894873"/>
                </a:cubicBezTo>
                <a:cubicBezTo>
                  <a:pt x="2503448" y="893981"/>
                  <a:pt x="2502109" y="897104"/>
                  <a:pt x="2513708" y="921639"/>
                </a:cubicBezTo>
                <a:cubicBezTo>
                  <a:pt x="2532444" y="962234"/>
                  <a:pt x="2535567" y="1001489"/>
                  <a:pt x="2511032" y="1038515"/>
                </a:cubicBezTo>
                <a:cubicBezTo>
                  <a:pt x="2505232" y="1046991"/>
                  <a:pt x="2501218" y="1056360"/>
                  <a:pt x="2503448" y="1067511"/>
                </a:cubicBezTo>
                <a:cubicBezTo>
                  <a:pt x="2513262" y="1113013"/>
                  <a:pt x="2499433" y="1153608"/>
                  <a:pt x="2485157" y="1194648"/>
                </a:cubicBezTo>
                <a:cubicBezTo>
                  <a:pt x="2461069" y="1263347"/>
                  <a:pt x="2429397" y="1328030"/>
                  <a:pt x="2394602" y="1391375"/>
                </a:cubicBezTo>
                <a:cubicBezTo>
                  <a:pt x="2370066" y="1435984"/>
                  <a:pt x="2355792" y="1488624"/>
                  <a:pt x="2298245" y="1511374"/>
                </a:cubicBezTo>
                <a:cubicBezTo>
                  <a:pt x="2284415" y="1516727"/>
                  <a:pt x="2280401" y="1529219"/>
                  <a:pt x="2286201" y="1543493"/>
                </a:cubicBezTo>
                <a:cubicBezTo>
                  <a:pt x="2305382" y="1590778"/>
                  <a:pt x="2293785" y="1631373"/>
                  <a:pt x="2264789" y="1668400"/>
                </a:cubicBezTo>
                <a:cubicBezTo>
                  <a:pt x="2254528" y="1681335"/>
                  <a:pt x="2258990" y="1688473"/>
                  <a:pt x="2274156" y="1693827"/>
                </a:cubicBezTo>
                <a:cubicBezTo>
                  <a:pt x="2291553" y="1699626"/>
                  <a:pt x="2305382" y="1709886"/>
                  <a:pt x="2316535" y="1723714"/>
                </a:cubicBezTo>
                <a:cubicBezTo>
                  <a:pt x="2334825" y="1746020"/>
                  <a:pt x="2344193" y="1771447"/>
                  <a:pt x="2352223" y="1797320"/>
                </a:cubicBezTo>
                <a:cubicBezTo>
                  <a:pt x="2364713" y="1837914"/>
                  <a:pt x="2378988" y="1876725"/>
                  <a:pt x="2420922" y="1903044"/>
                </a:cubicBezTo>
                <a:cubicBezTo>
                  <a:pt x="2433412" y="1911073"/>
                  <a:pt x="2443671" y="1922226"/>
                  <a:pt x="2454378" y="1932933"/>
                </a:cubicBezTo>
                <a:cubicBezTo>
                  <a:pt x="2451701" y="1944085"/>
                  <a:pt x="2444117" y="1952561"/>
                  <a:pt x="2429397" y="1955683"/>
                </a:cubicBezTo>
                <a:cubicBezTo>
                  <a:pt x="2335717" y="1975758"/>
                  <a:pt x="2342855" y="2033749"/>
                  <a:pt x="2345531" y="2099325"/>
                </a:cubicBezTo>
                <a:cubicBezTo>
                  <a:pt x="2348654" y="2180514"/>
                  <a:pt x="2403970" y="2217986"/>
                  <a:pt x="2471776" y="2249659"/>
                </a:cubicBezTo>
                <a:cubicBezTo>
                  <a:pt x="2494973" y="2260365"/>
                  <a:pt x="2527983" y="2259919"/>
                  <a:pt x="2536904" y="2293822"/>
                </a:cubicBezTo>
                <a:cubicBezTo>
                  <a:pt x="2498987" y="2325940"/>
                  <a:pt x="2452594" y="2300067"/>
                  <a:pt x="2411552" y="2308990"/>
                </a:cubicBezTo>
                <a:cubicBezTo>
                  <a:pt x="2377650" y="2316572"/>
                  <a:pt x="2321888" y="2312558"/>
                  <a:pt x="2367836" y="2371888"/>
                </a:cubicBezTo>
                <a:cubicBezTo>
                  <a:pt x="2381219" y="2389286"/>
                  <a:pt x="2365606" y="2401777"/>
                  <a:pt x="2348654" y="2403561"/>
                </a:cubicBezTo>
                <a:cubicBezTo>
                  <a:pt x="2211257" y="2416497"/>
                  <a:pt x="2274603" y="2536943"/>
                  <a:pt x="2230439" y="2599842"/>
                </a:cubicBezTo>
                <a:cubicBezTo>
                  <a:pt x="2217948" y="2616793"/>
                  <a:pt x="2230885" y="2647128"/>
                  <a:pt x="2250067" y="2654712"/>
                </a:cubicBezTo>
                <a:cubicBezTo>
                  <a:pt x="2371851" y="2703781"/>
                  <a:pt x="2388355" y="2819766"/>
                  <a:pt x="2447240" y="2920137"/>
                </a:cubicBezTo>
                <a:cubicBezTo>
                  <a:pt x="2383449" y="2959840"/>
                  <a:pt x="2306721" y="2968315"/>
                  <a:pt x="2237577" y="2994189"/>
                </a:cubicBezTo>
                <a:cubicBezTo>
                  <a:pt x="2165755" y="3020953"/>
                  <a:pt x="2165755" y="3041028"/>
                  <a:pt x="2225086" y="3119541"/>
                </a:cubicBezTo>
                <a:cubicBezTo>
                  <a:pt x="2070738" y="3136492"/>
                  <a:pt x="2070738" y="3136492"/>
                  <a:pt x="2118023" y="3260060"/>
                </a:cubicBezTo>
                <a:cubicBezTo>
                  <a:pt x="2053116" y="3265636"/>
                  <a:pt x="1994902" y="3378944"/>
                  <a:pt x="1964679" y="3479817"/>
                </a:cubicBezTo>
                <a:lnTo>
                  <a:pt x="1955875" y="3516632"/>
                </a:lnTo>
                <a:lnTo>
                  <a:pt x="1953287" y="3497155"/>
                </a:lnTo>
                <a:cubicBezTo>
                  <a:pt x="1952397" y="3492238"/>
                  <a:pt x="1951687" y="3490747"/>
                  <a:pt x="1951185" y="3493814"/>
                </a:cubicBezTo>
                <a:cubicBezTo>
                  <a:pt x="1950850" y="3495932"/>
                  <a:pt x="1950766" y="3502714"/>
                  <a:pt x="1950905" y="3512985"/>
                </a:cubicBezTo>
                <a:lnTo>
                  <a:pt x="1951483" y="3534997"/>
                </a:lnTo>
                <a:lnTo>
                  <a:pt x="1947593" y="3551262"/>
                </a:lnTo>
                <a:cubicBezTo>
                  <a:pt x="1940145" y="3594834"/>
                  <a:pt x="1941027" y="3627788"/>
                  <a:pt x="1952901" y="3635101"/>
                </a:cubicBezTo>
                <a:lnTo>
                  <a:pt x="1955653" y="3635212"/>
                </a:lnTo>
                <a:lnTo>
                  <a:pt x="1957374" y="3667901"/>
                </a:lnTo>
                <a:cubicBezTo>
                  <a:pt x="1962225" y="3750428"/>
                  <a:pt x="1969251" y="3832398"/>
                  <a:pt x="1976612" y="3838643"/>
                </a:cubicBezTo>
                <a:cubicBezTo>
                  <a:pt x="2054679" y="3905111"/>
                  <a:pt x="2007838" y="4054998"/>
                  <a:pt x="2155495" y="4074180"/>
                </a:cubicBezTo>
                <a:cubicBezTo>
                  <a:pt x="2221963" y="4083102"/>
                  <a:pt x="2254082" y="4137526"/>
                  <a:pt x="2302706" y="4167860"/>
                </a:cubicBezTo>
                <a:cubicBezTo>
                  <a:pt x="2472222" y="4272692"/>
                  <a:pt x="2585528" y="4407858"/>
                  <a:pt x="2638168" y="4593433"/>
                </a:cubicBezTo>
                <a:cubicBezTo>
                  <a:pt x="2652890" y="4644734"/>
                  <a:pt x="2708205" y="4686220"/>
                  <a:pt x="2743893" y="4731276"/>
                </a:cubicBezTo>
                <a:cubicBezTo>
                  <a:pt x="2726495" y="4764733"/>
                  <a:pt x="2632815" y="4693358"/>
                  <a:pt x="2665826" y="4780346"/>
                </a:cubicBezTo>
                <a:cubicBezTo>
                  <a:pt x="2690807" y="4845922"/>
                  <a:pt x="2755044" y="4886516"/>
                  <a:pt x="2815268" y="4924880"/>
                </a:cubicBezTo>
                <a:cubicBezTo>
                  <a:pt x="2884412" y="4968597"/>
                  <a:pt x="2960693" y="5003839"/>
                  <a:pt x="2991474" y="5085474"/>
                </a:cubicBezTo>
                <a:cubicBezTo>
                  <a:pt x="2998165" y="5102871"/>
                  <a:pt x="4460905" y="6373345"/>
                  <a:pt x="6494644" y="6212306"/>
                </a:cubicBezTo>
                <a:cubicBezTo>
                  <a:pt x="6826983" y="6185986"/>
                  <a:pt x="8139389" y="5921007"/>
                  <a:pt x="8314257" y="5863906"/>
                </a:cubicBezTo>
                <a:cubicBezTo>
                  <a:pt x="8494032" y="5805022"/>
                  <a:pt x="8647935" y="5697514"/>
                  <a:pt x="8832618" y="5651566"/>
                </a:cubicBezTo>
                <a:cubicBezTo>
                  <a:pt x="8930311" y="5627477"/>
                  <a:pt x="9024437" y="5583314"/>
                  <a:pt x="9009270" y="5457516"/>
                </a:cubicBezTo>
                <a:cubicBezTo>
                  <a:pt x="9004809" y="5421829"/>
                  <a:pt x="9030682" y="5392832"/>
                  <a:pt x="9071277" y="5403093"/>
                </a:cubicBezTo>
                <a:cubicBezTo>
                  <a:pt x="9148005" y="5422721"/>
                  <a:pt x="9182800" y="5370974"/>
                  <a:pt x="9225625" y="5332164"/>
                </a:cubicBezTo>
                <a:cubicBezTo>
                  <a:pt x="9301462" y="5263465"/>
                  <a:pt x="9374174" y="5190305"/>
                  <a:pt x="9495066" y="5178707"/>
                </a:cubicBezTo>
                <a:cubicBezTo>
                  <a:pt x="9471869" y="5124284"/>
                  <a:pt x="9432166" y="5132760"/>
                  <a:pt x="9396033" y="5143912"/>
                </a:cubicBezTo>
                <a:cubicBezTo>
                  <a:pt x="9300569" y="5173800"/>
                  <a:pt x="9206890" y="5207257"/>
                  <a:pt x="9111425" y="5236700"/>
                </a:cubicBezTo>
                <a:cubicBezTo>
                  <a:pt x="9049418" y="5255881"/>
                  <a:pt x="8987412" y="5282647"/>
                  <a:pt x="8904438" y="5261234"/>
                </a:cubicBezTo>
                <a:cubicBezTo>
                  <a:pt x="8975813" y="5151941"/>
                  <a:pt x="9097597" y="5132760"/>
                  <a:pt x="9196183" y="5098857"/>
                </a:cubicBezTo>
                <a:cubicBezTo>
                  <a:pt x="9319305" y="5056478"/>
                  <a:pt x="9392019" y="4976627"/>
                  <a:pt x="9478560" y="4887855"/>
                </a:cubicBezTo>
                <a:cubicBezTo>
                  <a:pt x="9387557" y="4866441"/>
                  <a:pt x="9331795" y="4932018"/>
                  <a:pt x="9260867" y="4928449"/>
                </a:cubicBezTo>
                <a:cubicBezTo>
                  <a:pt x="9256852" y="4916851"/>
                  <a:pt x="9250606" y="4900345"/>
                  <a:pt x="9251499" y="4899899"/>
                </a:cubicBezTo>
                <a:cubicBezTo>
                  <a:pt x="9367929" y="4851275"/>
                  <a:pt x="9421906" y="4759379"/>
                  <a:pt x="9440197" y="4648749"/>
                </a:cubicBezTo>
                <a:cubicBezTo>
                  <a:pt x="9449564" y="4591648"/>
                  <a:pt x="9491943" y="4573805"/>
                  <a:pt x="9533430" y="4547485"/>
                </a:cubicBezTo>
                <a:cubicBezTo>
                  <a:pt x="9679302" y="4454252"/>
                  <a:pt x="9833204" y="4370832"/>
                  <a:pt x="9953203" y="4242804"/>
                </a:cubicBezTo>
                <a:cubicBezTo>
                  <a:pt x="9814915" y="4259755"/>
                  <a:pt x="9703837" y="4343175"/>
                  <a:pt x="9555288" y="4378862"/>
                </a:cubicBezTo>
                <a:cubicBezTo>
                  <a:pt x="9673502" y="4238788"/>
                  <a:pt x="9826959" y="4167860"/>
                  <a:pt x="9966586" y="4082655"/>
                </a:cubicBezTo>
                <a:cubicBezTo>
                  <a:pt x="10030377" y="4043845"/>
                  <a:pt x="10089262" y="3994330"/>
                  <a:pt x="10165990" y="3973363"/>
                </a:cubicBezTo>
                <a:cubicBezTo>
                  <a:pt x="10193202" y="3965780"/>
                  <a:pt x="10238703" y="3950166"/>
                  <a:pt x="10216399" y="3908679"/>
                </a:cubicBezTo>
                <a:cubicBezTo>
                  <a:pt x="10197663" y="3874331"/>
                  <a:pt x="10161083" y="3884591"/>
                  <a:pt x="10127626" y="3894850"/>
                </a:cubicBezTo>
                <a:cubicBezTo>
                  <a:pt x="10047329" y="3919832"/>
                  <a:pt x="9964356" y="3920278"/>
                  <a:pt x="9855955" y="3919832"/>
                </a:cubicBezTo>
                <a:cubicBezTo>
                  <a:pt x="9946958" y="3806078"/>
                  <a:pt x="10113798" y="3839981"/>
                  <a:pt x="10191863" y="3720428"/>
                </a:cubicBezTo>
                <a:cubicBezTo>
                  <a:pt x="10094168" y="3699908"/>
                  <a:pt x="10019226" y="3742732"/>
                  <a:pt x="9940267" y="3751209"/>
                </a:cubicBezTo>
                <a:cubicBezTo>
                  <a:pt x="9868892" y="3758793"/>
                  <a:pt x="9851048" y="3738272"/>
                  <a:pt x="9867999" y="3672696"/>
                </a:cubicBezTo>
                <a:cubicBezTo>
                  <a:pt x="9894319" y="3570541"/>
                  <a:pt x="9855062" y="3517902"/>
                  <a:pt x="9751124" y="3546005"/>
                </a:cubicBezTo>
                <a:cubicBezTo>
                  <a:pt x="9654767" y="3572325"/>
                  <a:pt x="9644954" y="3533961"/>
                  <a:pt x="9670381" y="3475523"/>
                </a:cubicBezTo>
                <a:cubicBezTo>
                  <a:pt x="9707406" y="3390319"/>
                  <a:pt x="9665473" y="3324744"/>
                  <a:pt x="9636477" y="3253369"/>
                </a:cubicBezTo>
                <a:cubicBezTo>
                  <a:pt x="9592761" y="3144969"/>
                  <a:pt x="9611496" y="3091437"/>
                  <a:pt x="9706514" y="3010694"/>
                </a:cubicBezTo>
                <a:cubicBezTo>
                  <a:pt x="9760045" y="2965639"/>
                  <a:pt x="9817591" y="2927274"/>
                  <a:pt x="9895211" y="2888019"/>
                </a:cubicBezTo>
                <a:cubicBezTo>
                  <a:pt x="9716328" y="2867052"/>
                  <a:pt x="9903688" y="2794785"/>
                  <a:pt x="9840788" y="2750175"/>
                </a:cubicBezTo>
                <a:cubicBezTo>
                  <a:pt x="9714544" y="2731886"/>
                  <a:pt x="9611496" y="2874636"/>
                  <a:pt x="9439750" y="2834041"/>
                </a:cubicBezTo>
                <a:cubicBezTo>
                  <a:pt x="9652090" y="2710474"/>
                  <a:pt x="9886290" y="2553894"/>
                  <a:pt x="10040191" y="2389286"/>
                </a:cubicBezTo>
                <a:cubicBezTo>
                  <a:pt x="10004504" y="2351814"/>
                  <a:pt x="9969263" y="2386610"/>
                  <a:pt x="9939374" y="2373227"/>
                </a:cubicBezTo>
                <a:cubicBezTo>
                  <a:pt x="9940713" y="2364304"/>
                  <a:pt x="9938036" y="2351368"/>
                  <a:pt x="9943389" y="2347353"/>
                </a:cubicBezTo>
                <a:cubicBezTo>
                  <a:pt x="10058482" y="2257688"/>
                  <a:pt x="10059820" y="2255458"/>
                  <a:pt x="9937144" y="2189436"/>
                </a:cubicBezTo>
                <a:cubicBezTo>
                  <a:pt x="9894319" y="2166240"/>
                  <a:pt x="9897888" y="2145719"/>
                  <a:pt x="9920638" y="2116723"/>
                </a:cubicBezTo>
                <a:cubicBezTo>
                  <a:pt x="9936698" y="2096202"/>
                  <a:pt x="9956772" y="2078359"/>
                  <a:pt x="9947404" y="2033304"/>
                </a:cubicBezTo>
                <a:cubicBezTo>
                  <a:pt x="9880044" y="2090850"/>
                  <a:pt x="9554842" y="2188098"/>
                  <a:pt x="9497296" y="2182299"/>
                </a:cubicBezTo>
                <a:cubicBezTo>
                  <a:pt x="9432613" y="2175607"/>
                  <a:pt x="9211796" y="2195682"/>
                  <a:pt x="9144883" y="2211295"/>
                </a:cubicBezTo>
                <a:cubicBezTo>
                  <a:pt x="9148451" y="2208172"/>
                  <a:pt x="9152020" y="2205050"/>
                  <a:pt x="9155589" y="2201927"/>
                </a:cubicBezTo>
                <a:cubicBezTo>
                  <a:pt x="9219380" y="2140366"/>
                  <a:pt x="9284064" y="2078804"/>
                  <a:pt x="9322428" y="1998954"/>
                </a:cubicBezTo>
                <a:cubicBezTo>
                  <a:pt x="9324212" y="1995831"/>
                  <a:pt x="9325104" y="1993155"/>
                  <a:pt x="9329119" y="1994047"/>
                </a:cubicBezTo>
                <a:cubicBezTo>
                  <a:pt x="9364360" y="2003415"/>
                  <a:pt x="9359900" y="1980218"/>
                  <a:pt x="9360345" y="1961483"/>
                </a:cubicBezTo>
                <a:cubicBezTo>
                  <a:pt x="9360791" y="1942301"/>
                  <a:pt x="9366590" y="1927134"/>
                  <a:pt x="9392465" y="1928918"/>
                </a:cubicBezTo>
                <a:cubicBezTo>
                  <a:pt x="9393803" y="1928918"/>
                  <a:pt x="9395586" y="1928471"/>
                  <a:pt x="9397371" y="1928025"/>
                </a:cubicBezTo>
                <a:cubicBezTo>
                  <a:pt x="9409416" y="1924903"/>
                  <a:pt x="9447334" y="1874048"/>
                  <a:pt x="9441534" y="1864680"/>
                </a:cubicBezTo>
                <a:cubicBezTo>
                  <a:pt x="9428598" y="1844160"/>
                  <a:pt x="9441980" y="1833899"/>
                  <a:pt x="9453133" y="1821855"/>
                </a:cubicBezTo>
                <a:cubicBezTo>
                  <a:pt x="9468746" y="1805350"/>
                  <a:pt x="9484359" y="1789737"/>
                  <a:pt x="9500865" y="1774123"/>
                </a:cubicBezTo>
                <a:cubicBezTo>
                  <a:pt x="9516924" y="1758957"/>
                  <a:pt x="9533430" y="1744681"/>
                  <a:pt x="9549935" y="1729961"/>
                </a:cubicBezTo>
                <a:cubicBezTo>
                  <a:pt x="9589192" y="1715239"/>
                  <a:pt x="9628893" y="1702302"/>
                  <a:pt x="9670381" y="1692042"/>
                </a:cubicBezTo>
                <a:cubicBezTo>
                  <a:pt x="9701161" y="1684013"/>
                  <a:pt x="9735511" y="1673752"/>
                  <a:pt x="9750231" y="1622006"/>
                </a:cubicBezTo>
                <a:cubicBezTo>
                  <a:pt x="9717666" y="1627805"/>
                  <a:pt x="9685101" y="1634942"/>
                  <a:pt x="9652537" y="1642080"/>
                </a:cubicBezTo>
                <a:cubicBezTo>
                  <a:pt x="9682871" y="1616207"/>
                  <a:pt x="9712314" y="1590333"/>
                  <a:pt x="9740417" y="1563121"/>
                </a:cubicBezTo>
                <a:cubicBezTo>
                  <a:pt x="9763614" y="1540370"/>
                  <a:pt x="9782350" y="1514943"/>
                  <a:pt x="9789041" y="1483271"/>
                </a:cubicBezTo>
                <a:cubicBezTo>
                  <a:pt x="9790825" y="1475241"/>
                  <a:pt x="9792164" y="1466765"/>
                  <a:pt x="9783687" y="1460966"/>
                </a:cubicBezTo>
                <a:cubicBezTo>
                  <a:pt x="9774320" y="1454275"/>
                  <a:pt x="9767183" y="1459628"/>
                  <a:pt x="9760491" y="1464534"/>
                </a:cubicBezTo>
                <a:cubicBezTo>
                  <a:pt x="9732833" y="1484608"/>
                  <a:pt x="9704730" y="1504237"/>
                  <a:pt x="9677518" y="1524757"/>
                </a:cubicBezTo>
                <a:cubicBezTo>
                  <a:pt x="9641385" y="1551968"/>
                  <a:pt x="9605696" y="1579627"/>
                  <a:pt x="9570010" y="1606839"/>
                </a:cubicBezTo>
                <a:cubicBezTo>
                  <a:pt x="9619525" y="1551077"/>
                  <a:pt x="9674395" y="1501114"/>
                  <a:pt x="9733726" y="1455166"/>
                </a:cubicBezTo>
                <a:cubicBezTo>
                  <a:pt x="9776551" y="1421710"/>
                  <a:pt x="9819376" y="1388253"/>
                  <a:pt x="9851495" y="1345427"/>
                </a:cubicBezTo>
                <a:cubicBezTo>
                  <a:pt x="9867999" y="1324015"/>
                  <a:pt x="9875583" y="1299926"/>
                  <a:pt x="9876922" y="1273161"/>
                </a:cubicBezTo>
                <a:cubicBezTo>
                  <a:pt x="9876922" y="1266023"/>
                  <a:pt x="9876029" y="1257993"/>
                  <a:pt x="9866661" y="1254870"/>
                </a:cubicBezTo>
                <a:cubicBezTo>
                  <a:pt x="9857294" y="1252194"/>
                  <a:pt x="9851940" y="1257993"/>
                  <a:pt x="9848372" y="1264238"/>
                </a:cubicBezTo>
                <a:cubicBezTo>
                  <a:pt x="9844357" y="1271376"/>
                  <a:pt x="9839449" y="1277175"/>
                  <a:pt x="9832313" y="1281636"/>
                </a:cubicBezTo>
                <a:cubicBezTo>
                  <a:pt x="9769859" y="1322677"/>
                  <a:pt x="9715436" y="1371747"/>
                  <a:pt x="9659674" y="1419479"/>
                </a:cubicBezTo>
                <a:cubicBezTo>
                  <a:pt x="9579824" y="1487731"/>
                  <a:pt x="9501311" y="1557322"/>
                  <a:pt x="9405847" y="1608623"/>
                </a:cubicBezTo>
                <a:cubicBezTo>
                  <a:pt x="9369714" y="1627805"/>
                  <a:pt x="9332242" y="1644310"/>
                  <a:pt x="9303246" y="1646987"/>
                </a:cubicBezTo>
                <a:cubicBezTo>
                  <a:pt x="9406293" y="1566690"/>
                  <a:pt x="9503095" y="1482825"/>
                  <a:pt x="9589192" y="1389145"/>
                </a:cubicBezTo>
                <a:cubicBezTo>
                  <a:pt x="9676180" y="1294573"/>
                  <a:pt x="9751570" y="1193756"/>
                  <a:pt x="9803762" y="1078218"/>
                </a:cubicBezTo>
                <a:cubicBezTo>
                  <a:pt x="9809116" y="1066174"/>
                  <a:pt x="9812238" y="1054575"/>
                  <a:pt x="9830974" y="1055913"/>
                </a:cubicBezTo>
                <a:cubicBezTo>
                  <a:pt x="9839449" y="1056360"/>
                  <a:pt x="9842126" y="1049222"/>
                  <a:pt x="9839896" y="1042084"/>
                </a:cubicBezTo>
                <a:cubicBezTo>
                  <a:pt x="9825621" y="991230"/>
                  <a:pt x="9851940" y="958665"/>
                  <a:pt x="9893427" y="933683"/>
                </a:cubicBezTo>
                <a:cubicBezTo>
                  <a:pt x="9906364" y="925654"/>
                  <a:pt x="9907256" y="918070"/>
                  <a:pt x="9897441" y="906472"/>
                </a:cubicBezTo>
                <a:cubicBezTo>
                  <a:pt x="9884058" y="890413"/>
                  <a:pt x="9885397" y="873015"/>
                  <a:pt x="9892535" y="856509"/>
                </a:cubicBezTo>
                <a:cubicBezTo>
                  <a:pt x="9896550" y="846249"/>
                  <a:pt x="9901903" y="836436"/>
                  <a:pt x="9906364" y="826622"/>
                </a:cubicBezTo>
                <a:cubicBezTo>
                  <a:pt x="9909487" y="820375"/>
                  <a:pt x="9914839" y="813685"/>
                  <a:pt x="9906809" y="806993"/>
                </a:cubicBezTo>
                <a:cubicBezTo>
                  <a:pt x="9899226" y="801193"/>
                  <a:pt x="9891642" y="804762"/>
                  <a:pt x="9884505" y="807440"/>
                </a:cubicBezTo>
                <a:cubicBezTo>
                  <a:pt x="9850156" y="819484"/>
                  <a:pt x="9830082" y="842235"/>
                  <a:pt x="9821160" y="874800"/>
                </a:cubicBezTo>
                <a:cubicBezTo>
                  <a:pt x="9814468" y="898888"/>
                  <a:pt x="9807331" y="900227"/>
                  <a:pt x="9787256" y="881491"/>
                </a:cubicBezTo>
                <a:cubicBezTo>
                  <a:pt x="9772090" y="867216"/>
                  <a:pt x="9758707" y="868554"/>
                  <a:pt x="9746216" y="880152"/>
                </a:cubicBezTo>
                <a:cubicBezTo>
                  <a:pt x="9739525" y="885951"/>
                  <a:pt x="9735511" y="893981"/>
                  <a:pt x="9730603" y="901118"/>
                </a:cubicBezTo>
                <a:cubicBezTo>
                  <a:pt x="9706067" y="938144"/>
                  <a:pt x="9680195" y="974278"/>
                  <a:pt x="9640046" y="998813"/>
                </a:cubicBezTo>
                <a:cubicBezTo>
                  <a:pt x="9622202" y="1009966"/>
                  <a:pt x="9603020" y="1018887"/>
                  <a:pt x="9575363" y="1010412"/>
                </a:cubicBezTo>
                <a:cubicBezTo>
                  <a:pt x="9592761" y="1000151"/>
                  <a:pt x="9610158" y="998813"/>
                  <a:pt x="9626217" y="994352"/>
                </a:cubicBezTo>
                <a:cubicBezTo>
                  <a:pt x="9642276" y="989891"/>
                  <a:pt x="9650753" y="982753"/>
                  <a:pt x="9638707" y="966694"/>
                </a:cubicBezTo>
                <a:cubicBezTo>
                  <a:pt x="9632016" y="957773"/>
                  <a:pt x="9632462" y="950189"/>
                  <a:pt x="9638707" y="942606"/>
                </a:cubicBezTo>
                <a:cubicBezTo>
                  <a:pt x="9658782" y="918070"/>
                  <a:pt x="9668596" y="884167"/>
                  <a:pt x="9710975" y="881491"/>
                </a:cubicBezTo>
                <a:cubicBezTo>
                  <a:pt x="9713205" y="881491"/>
                  <a:pt x="9715436" y="879706"/>
                  <a:pt x="9717666" y="878367"/>
                </a:cubicBezTo>
                <a:cubicBezTo>
                  <a:pt x="9726142" y="873461"/>
                  <a:pt x="9735511" y="868108"/>
                  <a:pt x="9732387" y="856509"/>
                </a:cubicBezTo>
                <a:cubicBezTo>
                  <a:pt x="9728818" y="844911"/>
                  <a:pt x="9717220" y="842235"/>
                  <a:pt x="9706960" y="840896"/>
                </a:cubicBezTo>
                <a:cubicBezTo>
                  <a:pt x="9680640" y="837773"/>
                  <a:pt x="9660120" y="848926"/>
                  <a:pt x="9640492" y="861417"/>
                </a:cubicBezTo>
                <a:cubicBezTo>
                  <a:pt x="9592761" y="892197"/>
                  <a:pt x="9553504" y="931453"/>
                  <a:pt x="9512463" y="968925"/>
                </a:cubicBezTo>
                <a:cubicBezTo>
                  <a:pt x="9450902" y="1025132"/>
                  <a:pt x="9396925" y="1088923"/>
                  <a:pt x="9328673" y="1138886"/>
                </a:cubicBezTo>
                <a:cubicBezTo>
                  <a:pt x="9125701" y="1286989"/>
                  <a:pt x="8925851" y="1438662"/>
                  <a:pt x="8716634" y="1580073"/>
                </a:cubicBezTo>
                <a:cubicBezTo>
                  <a:pt x="8639459" y="1632266"/>
                  <a:pt x="8560501" y="1681782"/>
                  <a:pt x="8480649" y="1729961"/>
                </a:cubicBezTo>
                <a:cubicBezTo>
                  <a:pt x="8480204" y="1727283"/>
                  <a:pt x="8479758" y="1725499"/>
                  <a:pt x="8479312" y="1722377"/>
                </a:cubicBezTo>
                <a:cubicBezTo>
                  <a:pt x="8479312" y="1720147"/>
                  <a:pt x="8479312" y="1717469"/>
                  <a:pt x="8479312" y="1715239"/>
                </a:cubicBezTo>
                <a:cubicBezTo>
                  <a:pt x="8535965" y="1684013"/>
                  <a:pt x="8591727" y="1650555"/>
                  <a:pt x="8645704" y="1615314"/>
                </a:cubicBezTo>
                <a:cubicBezTo>
                  <a:pt x="8778194" y="1528326"/>
                  <a:pt x="8899531" y="1430631"/>
                  <a:pt x="9002133" y="1314647"/>
                </a:cubicBezTo>
                <a:cubicBezTo>
                  <a:pt x="9010609" y="1305280"/>
                  <a:pt x="9019977" y="1303048"/>
                  <a:pt x="9033805" y="1305280"/>
                </a:cubicBezTo>
                <a:cubicBezTo>
                  <a:pt x="9078415" y="1312863"/>
                  <a:pt x="9092243" y="1299481"/>
                  <a:pt x="9083322" y="1259778"/>
                </a:cubicBezTo>
                <a:cubicBezTo>
                  <a:pt x="9081092" y="1249964"/>
                  <a:pt x="9080645" y="1241934"/>
                  <a:pt x="9088228" y="1233458"/>
                </a:cubicBezTo>
                <a:cubicBezTo>
                  <a:pt x="9122132" y="1195541"/>
                  <a:pt x="9157819" y="1158961"/>
                  <a:pt x="9196629" y="1124611"/>
                </a:cubicBezTo>
                <a:cubicBezTo>
                  <a:pt x="9268451" y="1061266"/>
                  <a:pt x="9345625" y="1002828"/>
                  <a:pt x="9412538" y="935022"/>
                </a:cubicBezTo>
                <a:cubicBezTo>
                  <a:pt x="9432166" y="914501"/>
                  <a:pt x="9446888" y="891304"/>
                  <a:pt x="9455363" y="864985"/>
                </a:cubicBezTo>
                <a:cubicBezTo>
                  <a:pt x="9458040" y="856063"/>
                  <a:pt x="9459378" y="844911"/>
                  <a:pt x="9448672" y="838220"/>
                </a:cubicBezTo>
                <a:cubicBezTo>
                  <a:pt x="9438412" y="831528"/>
                  <a:pt x="9430829" y="839112"/>
                  <a:pt x="9423691" y="844465"/>
                </a:cubicBezTo>
                <a:cubicBezTo>
                  <a:pt x="9393803" y="866323"/>
                  <a:pt x="9363468" y="888628"/>
                  <a:pt x="9333580" y="910932"/>
                </a:cubicBezTo>
                <a:cubicBezTo>
                  <a:pt x="9303246" y="933238"/>
                  <a:pt x="9273357" y="956434"/>
                  <a:pt x="9241685" y="980077"/>
                </a:cubicBezTo>
                <a:cubicBezTo>
                  <a:pt x="9239455" y="969817"/>
                  <a:pt x="9246146" y="967587"/>
                  <a:pt x="9249715" y="964018"/>
                </a:cubicBezTo>
                <a:cubicBezTo>
                  <a:pt x="9300123" y="913610"/>
                  <a:pt x="9355439" y="867662"/>
                  <a:pt x="9412538" y="823499"/>
                </a:cubicBezTo>
                <a:cubicBezTo>
                  <a:pt x="9456702" y="789149"/>
                  <a:pt x="9499526" y="753015"/>
                  <a:pt x="9528522" y="706176"/>
                </a:cubicBezTo>
                <a:cubicBezTo>
                  <a:pt x="9539675" y="687886"/>
                  <a:pt x="9545474" y="668704"/>
                  <a:pt x="9542798" y="647292"/>
                </a:cubicBezTo>
                <a:cubicBezTo>
                  <a:pt x="9541905" y="640600"/>
                  <a:pt x="9541014" y="633909"/>
                  <a:pt x="9532091" y="631679"/>
                </a:cubicBezTo>
                <a:cubicBezTo>
                  <a:pt x="9524953" y="629894"/>
                  <a:pt x="9520493" y="633909"/>
                  <a:pt x="9516924" y="638370"/>
                </a:cubicBezTo>
                <a:cubicBezTo>
                  <a:pt x="9510679" y="646399"/>
                  <a:pt x="9504434" y="654429"/>
                  <a:pt x="9495512" y="660675"/>
                </a:cubicBezTo>
                <a:cubicBezTo>
                  <a:pt x="9441980" y="698146"/>
                  <a:pt x="9392019" y="739187"/>
                  <a:pt x="9343394" y="781565"/>
                </a:cubicBezTo>
                <a:cubicBezTo>
                  <a:pt x="9263543" y="850710"/>
                  <a:pt x="9184585" y="921193"/>
                  <a:pt x="9090906" y="975617"/>
                </a:cubicBezTo>
                <a:cubicBezTo>
                  <a:pt x="9055664" y="996136"/>
                  <a:pt x="9019084" y="1014427"/>
                  <a:pt x="8976705" y="1023348"/>
                </a:cubicBezTo>
                <a:cubicBezTo>
                  <a:pt x="8978044" y="1018887"/>
                  <a:pt x="8980721" y="1016211"/>
                  <a:pt x="8983397" y="1013981"/>
                </a:cubicBezTo>
                <a:cubicBezTo>
                  <a:pt x="9073061" y="941713"/>
                  <a:pt x="9159604" y="867216"/>
                  <a:pt x="9238116" y="784688"/>
                </a:cubicBezTo>
                <a:cubicBezTo>
                  <a:pt x="9334918" y="682979"/>
                  <a:pt x="9417446" y="572348"/>
                  <a:pt x="9474545" y="446103"/>
                </a:cubicBezTo>
                <a:cubicBezTo>
                  <a:pt x="9477222" y="440751"/>
                  <a:pt x="9479007" y="435843"/>
                  <a:pt x="9486143" y="435843"/>
                </a:cubicBezTo>
                <a:cubicBezTo>
                  <a:pt x="9504434" y="436289"/>
                  <a:pt x="9506218" y="427368"/>
                  <a:pt x="9503541" y="412646"/>
                </a:cubicBezTo>
                <a:cubicBezTo>
                  <a:pt x="9496404" y="376512"/>
                  <a:pt x="9508449" y="346179"/>
                  <a:pt x="9539229" y="325658"/>
                </a:cubicBezTo>
                <a:cubicBezTo>
                  <a:pt x="9561533" y="310491"/>
                  <a:pt x="9580269" y="297108"/>
                  <a:pt x="9554396" y="268558"/>
                </a:cubicBezTo>
                <a:cubicBezTo>
                  <a:pt x="9548150" y="261867"/>
                  <a:pt x="9550382" y="252053"/>
                  <a:pt x="9552612" y="243131"/>
                </a:cubicBezTo>
                <a:cubicBezTo>
                  <a:pt x="9555734" y="229748"/>
                  <a:pt x="9562872" y="219042"/>
                  <a:pt x="9570901" y="207890"/>
                </a:cubicBezTo>
                <a:cubicBezTo>
                  <a:pt x="9575363" y="201645"/>
                  <a:pt x="9580715" y="193168"/>
                  <a:pt x="9574470" y="186031"/>
                </a:cubicBezTo>
                <a:cubicBezTo>
                  <a:pt x="9570901" y="181793"/>
                  <a:pt x="9566775" y="181124"/>
                  <a:pt x="9562593" y="181849"/>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Imagem 1" descr="Texto&#10;&#10;Descrição gerada automaticamente">
            <a:extLst>
              <a:ext uri="{FF2B5EF4-FFF2-40B4-BE49-F238E27FC236}">
                <a16:creationId xmlns:a16="http://schemas.microsoft.com/office/drawing/2014/main" id="{CEDFF7BB-65AB-BB1B-4D3F-10D1BD2B8D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7079" y="1820333"/>
            <a:ext cx="3237842" cy="3447703"/>
          </a:xfrm>
          <a:prstGeom prst="rect">
            <a:avLst/>
          </a:prstGeom>
        </p:spPr>
      </p:pic>
    </p:spTree>
    <p:extLst>
      <p:ext uri="{BB962C8B-B14F-4D97-AF65-F5344CB8AC3E}">
        <p14:creationId xmlns:p14="http://schemas.microsoft.com/office/powerpoint/2010/main" val="3270937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FA6E3C26-1173-8A21-D2F9-5E94FDBC27DD}"/>
              </a:ext>
            </a:extLst>
          </p:cNvPr>
          <p:cNvSpPr txBox="1"/>
          <p:nvPr/>
        </p:nvSpPr>
        <p:spPr>
          <a:xfrm>
            <a:off x="850005" y="523494"/>
            <a:ext cx="10200068" cy="4942571"/>
          </a:xfrm>
          <a:prstGeom prst="rect">
            <a:avLst/>
          </a:prstGeom>
          <a:noFill/>
        </p:spPr>
        <p:txBody>
          <a:bodyPr wrap="square">
            <a:spAutoFit/>
          </a:bodyPr>
          <a:lstStyle/>
          <a:p>
            <a:pPr marL="228600">
              <a:lnSpc>
                <a:spcPct val="107000"/>
              </a:lnSpc>
              <a:spcAft>
                <a:spcPts val="800"/>
              </a:spcAft>
            </a:pPr>
            <a:r>
              <a:rPr lang="pt-BR" sz="18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24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DECRETO N° 68.156, DE 09 DE DEZEMBRO DE 2023</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1600" i="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Regulamenta a Lei n° 10.294, de 20 de abril de 1999, que dispõe sobre a proteção e defesa do usuário do serviço público do Estado e dá providências correlatas.</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pt-BR" sz="2400" b="1" dirty="0">
                <a:solidFill>
                  <a:srgbClr val="000000"/>
                </a:solidFill>
                <a:effectLst/>
                <a:latin typeface="Arial" panose="020B0604020202020204" pitchFamily="34" charset="0"/>
                <a:ea typeface="Times New Roman" panose="02020603050405020304" pitchFamily="18" charset="0"/>
              </a:rPr>
              <a:t>Artigo 21 - </a:t>
            </a:r>
            <a:r>
              <a:rPr lang="pt-BR" sz="2400" dirty="0">
                <a:solidFill>
                  <a:srgbClr val="000000"/>
                </a:solidFill>
                <a:effectLst/>
                <a:latin typeface="Arial" panose="020B0604020202020204" pitchFamily="34" charset="0"/>
                <a:ea typeface="Times New Roman" panose="02020603050405020304" pitchFamily="18" charset="0"/>
              </a:rPr>
              <a:t>A </a:t>
            </a:r>
            <a:r>
              <a:rPr lang="pt-BR" sz="2400" dirty="0">
                <a:solidFill>
                  <a:srgbClr val="FF0000"/>
                </a:solidFill>
                <a:effectLst/>
                <a:latin typeface="Arial" panose="020B0604020202020204" pitchFamily="34" charset="0"/>
                <a:ea typeface="Times New Roman" panose="02020603050405020304" pitchFamily="18" charset="0"/>
              </a:rPr>
              <a:t>denúncia</a:t>
            </a:r>
            <a:r>
              <a:rPr lang="pt-BR" sz="2400" dirty="0">
                <a:solidFill>
                  <a:srgbClr val="000000"/>
                </a:solidFill>
                <a:effectLst/>
                <a:latin typeface="Arial" panose="020B0604020202020204" pitchFamily="34" charset="0"/>
                <a:ea typeface="Times New Roman" panose="02020603050405020304" pitchFamily="18" charset="0"/>
              </a:rPr>
              <a:t> recebida pelas unidades setoriais de ouvidoria </a:t>
            </a:r>
            <a:r>
              <a:rPr lang="pt-BR" sz="2400" dirty="0">
                <a:solidFill>
                  <a:srgbClr val="FF0000"/>
                </a:solidFill>
                <a:effectLst/>
                <a:latin typeface="Arial" panose="020B0604020202020204" pitchFamily="34" charset="0"/>
                <a:ea typeface="Times New Roman" panose="02020603050405020304" pitchFamily="18" charset="0"/>
              </a:rPr>
              <a:t>será conhecida se contiver elementos mínimos descritivos de irregularidade ou indícios que permitam </a:t>
            </a:r>
            <a:r>
              <a:rPr lang="pt-BR" sz="2400" dirty="0">
                <a:solidFill>
                  <a:srgbClr val="000000"/>
                </a:solidFill>
                <a:effectLst/>
                <a:latin typeface="Arial" panose="020B0604020202020204" pitchFamily="34" charset="0"/>
                <a:ea typeface="Times New Roman" panose="02020603050405020304" pitchFamily="18" charset="0"/>
              </a:rPr>
              <a:t>a Administração Pública </a:t>
            </a:r>
            <a:r>
              <a:rPr lang="pt-BR" sz="2400" dirty="0">
                <a:solidFill>
                  <a:srgbClr val="FF0000"/>
                </a:solidFill>
                <a:effectLst/>
                <a:latin typeface="Arial" panose="020B0604020202020204" pitchFamily="34" charset="0"/>
                <a:ea typeface="Times New Roman" panose="02020603050405020304" pitchFamily="18" charset="0"/>
              </a:rPr>
              <a:t>chegar a tais elementos</a:t>
            </a:r>
            <a:r>
              <a:rPr lang="pt-BR" sz="2400" dirty="0">
                <a:solidFill>
                  <a:srgbClr val="000000"/>
                </a:solidFill>
                <a:effectLst/>
                <a:latin typeface="Arial" panose="020B0604020202020204" pitchFamily="34" charset="0"/>
                <a:ea typeface="Times New Roman" panose="02020603050405020304" pitchFamily="18" charset="0"/>
              </a:rPr>
              <a:t>.</a:t>
            </a:r>
          </a:p>
          <a:p>
            <a:pPr algn="just"/>
            <a:endParaRPr lang="pt-BR" sz="2400" dirty="0">
              <a:effectLst/>
              <a:latin typeface="Times New Roman" panose="02020603050405020304" pitchFamily="18" charset="0"/>
              <a:ea typeface="Times New Roman" panose="02020603050405020304" pitchFamily="18" charset="0"/>
            </a:endParaRPr>
          </a:p>
          <a:p>
            <a:pPr algn="just"/>
            <a:r>
              <a:rPr lang="pt-BR" sz="2400" b="1" dirty="0">
                <a:solidFill>
                  <a:srgbClr val="000000"/>
                </a:solidFill>
                <a:effectLst/>
                <a:latin typeface="Arial" panose="020B0604020202020204" pitchFamily="34" charset="0"/>
                <a:ea typeface="Times New Roman" panose="02020603050405020304" pitchFamily="18" charset="0"/>
              </a:rPr>
              <a:t>§ 1° - </a:t>
            </a:r>
            <a:r>
              <a:rPr lang="pt-BR" sz="2400" dirty="0">
                <a:solidFill>
                  <a:srgbClr val="000000"/>
                </a:solidFill>
                <a:effectLst/>
                <a:latin typeface="Arial" panose="020B0604020202020204" pitchFamily="34" charset="0"/>
                <a:ea typeface="Times New Roman" panose="02020603050405020304" pitchFamily="18" charset="0"/>
              </a:rPr>
              <a:t>A análise prévia de denúncia não se confunde com juízo de admissibilidade da área de apuração competente, sendo </a:t>
            </a:r>
            <a:r>
              <a:rPr lang="pt-BR" sz="2400" dirty="0">
                <a:solidFill>
                  <a:srgbClr val="FF0000"/>
                </a:solidFill>
                <a:effectLst/>
                <a:latin typeface="Arial" panose="020B0604020202020204" pitchFamily="34" charset="0"/>
                <a:ea typeface="Times New Roman" panose="02020603050405020304" pitchFamily="18" charset="0"/>
              </a:rPr>
              <a:t>vedada</a:t>
            </a:r>
            <a:r>
              <a:rPr lang="pt-BR" sz="2400" dirty="0">
                <a:solidFill>
                  <a:srgbClr val="000000"/>
                </a:solidFill>
                <a:effectLst/>
                <a:latin typeface="Arial" panose="020B0604020202020204" pitchFamily="34" charset="0"/>
                <a:ea typeface="Times New Roman" panose="02020603050405020304" pitchFamily="18" charset="0"/>
              </a:rPr>
              <a:t> às unidades setoriais de </a:t>
            </a:r>
            <a:r>
              <a:rPr lang="pt-BR" sz="2400" dirty="0">
                <a:solidFill>
                  <a:srgbClr val="FF0000"/>
                </a:solidFill>
                <a:effectLst/>
                <a:latin typeface="Arial" panose="020B0604020202020204" pitchFamily="34" charset="0"/>
                <a:ea typeface="Times New Roman" panose="02020603050405020304" pitchFamily="18" charset="0"/>
              </a:rPr>
              <a:t>ouvidoria a realização de diligências </a:t>
            </a:r>
            <a:r>
              <a:rPr lang="pt-BR" sz="2400" dirty="0">
                <a:solidFill>
                  <a:srgbClr val="000000"/>
                </a:solidFill>
                <a:effectLst/>
                <a:latin typeface="Arial" panose="020B0604020202020204" pitchFamily="34" charset="0"/>
                <a:ea typeface="Times New Roman" panose="02020603050405020304" pitchFamily="18" charset="0"/>
              </a:rPr>
              <a:t>junto aos agentes e às áreas supostamente envolvidos nos fatos relatados.</a:t>
            </a:r>
            <a:endParaRPr lang="pt-B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5229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2DB58C57-69E6-8B5E-0D58-F9448A967781}"/>
              </a:ext>
            </a:extLst>
          </p:cNvPr>
          <p:cNvSpPr txBox="1"/>
          <p:nvPr/>
        </p:nvSpPr>
        <p:spPr>
          <a:xfrm>
            <a:off x="605307" y="417323"/>
            <a:ext cx="10740980" cy="5088124"/>
          </a:xfrm>
          <a:prstGeom prst="rect">
            <a:avLst/>
          </a:prstGeom>
          <a:noFill/>
        </p:spPr>
        <p:txBody>
          <a:bodyPr wrap="square">
            <a:spAutoFit/>
          </a:bodyPr>
          <a:lstStyle/>
          <a:p>
            <a:pPr algn="ctr">
              <a:lnSpc>
                <a:spcPct val="107000"/>
              </a:lnSpc>
              <a:spcAft>
                <a:spcPts val="800"/>
              </a:spcAft>
            </a:pPr>
            <a:r>
              <a:rPr lang="pt-BR" sz="24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DECRETO N° 68.157, DE 09 DE DEZEMBRO DE 2023</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1400" i="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Institui o Programa de Proteção a Denunciantes de irregularidades ou ilícitos administrativos e de ações ou omissões lesivas à Administração Pública estadual, nos termos dos artigos 4°-A, 4°-B e "caput" do artigo 4°-C, todos da Lei federal n° 13.608, de 10 de janeiro de 2018, e dá providências correlatas</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p>
            <a:pPr marL="228600">
              <a:lnSpc>
                <a:spcPct val="107000"/>
              </a:lnSpc>
              <a:spcAft>
                <a:spcPts val="800"/>
              </a:spcAft>
            </a:pP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4°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 unidades setoriais de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ouvidoria analisarão previamente as denúncias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apresentadas,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podendo solicitar aos denunciantes complementação de informações necessárias à sua habilitação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As solicitações de que trata o "caput" deste artigo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deverão ser atendidas no prazo de até 10 (dez) dias, contados da data de seu recebimento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2°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não atendimento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 solicitação pelo denunciante ensejará o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arquivamento da denúncia</a:t>
            </a:r>
            <a:r>
              <a:rPr lang="pt-BR"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55509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4E2B5F9-0F26-4FB7-2381-8B9D242D917E}"/>
              </a:ext>
            </a:extLst>
          </p:cNvPr>
          <p:cNvSpPr txBox="1"/>
          <p:nvPr/>
        </p:nvSpPr>
        <p:spPr>
          <a:xfrm>
            <a:off x="487251" y="293801"/>
            <a:ext cx="10650828" cy="1271823"/>
          </a:xfrm>
          <a:prstGeom prst="rect">
            <a:avLst/>
          </a:prstGeom>
          <a:noFill/>
        </p:spPr>
        <p:txBody>
          <a:bodyPr wrap="square">
            <a:spAutoFit/>
          </a:bodyPr>
          <a:lstStyle/>
          <a:p>
            <a:pPr algn="ctr">
              <a:lnSpc>
                <a:spcPct val="107000"/>
              </a:lnSpc>
              <a:spcAft>
                <a:spcPts val="800"/>
              </a:spcAft>
            </a:pPr>
            <a:r>
              <a:rPr lang="pt-BR" sz="24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DECRETO N° 68.157, DE 09 DE DEZEMBRO DE 2023</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1400" i="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Institui o Programa de Proteção a Denunciantes de irregularidades ou ilícitos administrativos e de ações ou omissões lesivas à Administração Pública estadual, nos termos dos artigos 4°-A, 4°-B e "caput" do artigo 4°-C, todos da Lei federal n° 13.608, de 10 de janeiro de 2018, e dá providências correlatas</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CaixaDeTexto 4">
            <a:extLst>
              <a:ext uri="{FF2B5EF4-FFF2-40B4-BE49-F238E27FC236}">
                <a16:creationId xmlns:a16="http://schemas.microsoft.com/office/drawing/2014/main" id="{6C782A4D-26E4-5B1C-592B-9B9AE913CF04}"/>
              </a:ext>
            </a:extLst>
          </p:cNvPr>
          <p:cNvSpPr txBox="1"/>
          <p:nvPr/>
        </p:nvSpPr>
        <p:spPr>
          <a:xfrm>
            <a:off x="487251" y="1565624"/>
            <a:ext cx="11099442" cy="3837141"/>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5°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 denúncia será considerada habilitada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pelas unidades setoriais de ouvidoria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se contiver elementos mínimos descritivos ou indícios de elementos de irregularidade ou ilícito administrativo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ou de ação ou omissão lesiva à Administração Pública estadual.</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análise prévia da denúncia não se confunde com o juízo de admissibilidade pela área de apuração competente.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2°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Caso a denúncia seja reclassificada como outra tipologia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 manifestação prevista no inciso I do artigo 3° do </a:t>
            </a:r>
            <a:r>
              <a:rPr lang="pt-BR" sz="2400" u="sng"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2"/>
              </a:rPr>
              <a:t>Decreto n° 68.156, de 9 de dezembro de 2023</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 denunciante será cientificado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pela Ouvidoria competente.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63730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7140562-2259-223A-0F4F-814DA44E3555}"/>
              </a:ext>
            </a:extLst>
          </p:cNvPr>
          <p:cNvSpPr txBox="1"/>
          <p:nvPr/>
        </p:nvSpPr>
        <p:spPr>
          <a:xfrm>
            <a:off x="579549" y="664617"/>
            <a:ext cx="10766737" cy="5668411"/>
          </a:xfrm>
          <a:prstGeom prst="rect">
            <a:avLst/>
          </a:prstGeom>
          <a:noFill/>
        </p:spPr>
        <p:txBody>
          <a:bodyPr wrap="square">
            <a:spAutoFit/>
          </a:bodyPr>
          <a:lstStyle/>
          <a:p>
            <a:pPr algn="ctr">
              <a:lnSpc>
                <a:spcPct val="107000"/>
              </a:lnSpc>
              <a:spcAft>
                <a:spcPts val="800"/>
              </a:spcAft>
            </a:pPr>
            <a:r>
              <a:rPr lang="pt-BR" sz="24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DECRETO N</a:t>
            </a:r>
            <a:r>
              <a:rPr lang="pt-BR" sz="2400" b="1" kern="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pt-BR" sz="24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68.156, DE 09 DE DEZEMBRO DE 2023</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pt-BR" sz="2400" b="1" dirty="0">
                <a:solidFill>
                  <a:srgbClr val="000000"/>
                </a:solidFill>
                <a:effectLst/>
                <a:latin typeface="Arial" panose="020B0604020202020204" pitchFamily="34" charset="0"/>
                <a:ea typeface="Times New Roman" panose="02020603050405020304" pitchFamily="18" charset="0"/>
              </a:rPr>
              <a:t>Artigo 25 - </a:t>
            </a:r>
            <a:r>
              <a:rPr lang="pt-BR" sz="2400" dirty="0">
                <a:solidFill>
                  <a:srgbClr val="FF0000"/>
                </a:solidFill>
                <a:effectLst/>
                <a:latin typeface="Arial" panose="020B0604020202020204" pitchFamily="34" charset="0"/>
                <a:ea typeface="Times New Roman" panose="02020603050405020304" pitchFamily="18" charset="0"/>
              </a:rPr>
              <a:t>A identidade do manifestante é </a:t>
            </a:r>
            <a:r>
              <a:rPr lang="pt-BR" sz="2400" dirty="0">
                <a:solidFill>
                  <a:srgbClr val="000000"/>
                </a:solidFill>
                <a:effectLst/>
                <a:latin typeface="Arial" panose="020B0604020202020204" pitchFamily="34" charset="0"/>
                <a:ea typeface="Times New Roman" panose="02020603050405020304" pitchFamily="18" charset="0"/>
              </a:rPr>
              <a:t>informação </a:t>
            </a:r>
            <a:r>
              <a:rPr lang="pt-BR" sz="2400" dirty="0">
                <a:solidFill>
                  <a:srgbClr val="FF0000"/>
                </a:solidFill>
                <a:effectLst/>
                <a:latin typeface="Arial" panose="020B0604020202020204" pitchFamily="34" charset="0"/>
                <a:ea typeface="Times New Roman" panose="02020603050405020304" pitchFamily="18" charset="0"/>
              </a:rPr>
              <a:t>protegida</a:t>
            </a:r>
            <a:r>
              <a:rPr lang="pt-BR" sz="2400" dirty="0">
                <a:solidFill>
                  <a:srgbClr val="000000"/>
                </a:solidFill>
                <a:effectLst/>
                <a:latin typeface="Arial" panose="020B0604020202020204" pitchFamily="34" charset="0"/>
                <a:ea typeface="Times New Roman" panose="02020603050405020304" pitchFamily="18" charset="0"/>
              </a:rPr>
              <a:t> nos termos do artigo 31 da Lei federal n° 12.527, de 18 de novembro de 2011, sendo as ouvidorias responsáveis por:</a:t>
            </a:r>
          </a:p>
          <a:p>
            <a:pPr algn="just"/>
            <a:endParaRPr lang="pt-BR" sz="2400" dirty="0">
              <a:effectLst/>
              <a:latin typeface="Times New Roman" panose="02020603050405020304" pitchFamily="18" charset="0"/>
              <a:ea typeface="Times New Roman" panose="02020603050405020304" pitchFamily="18" charset="0"/>
            </a:endParaRPr>
          </a:p>
          <a:p>
            <a:pPr algn="just"/>
            <a:r>
              <a:rPr lang="pt-BR" sz="2400" dirty="0">
                <a:solidFill>
                  <a:srgbClr val="000000"/>
                </a:solidFill>
                <a:effectLst/>
                <a:latin typeface="Arial" panose="020B0604020202020204" pitchFamily="34" charset="0"/>
                <a:ea typeface="Times New Roman" panose="02020603050405020304" pitchFamily="18" charset="0"/>
              </a:rPr>
              <a:t>I - </a:t>
            </a:r>
            <a:r>
              <a:rPr lang="pt-BR" sz="2400" dirty="0">
                <a:solidFill>
                  <a:srgbClr val="FF0000"/>
                </a:solidFill>
                <a:effectLst/>
                <a:latin typeface="Arial" panose="020B0604020202020204" pitchFamily="34" charset="0"/>
                <a:ea typeface="Times New Roman" panose="02020603050405020304" pitchFamily="18" charset="0"/>
              </a:rPr>
              <a:t>somente disponibilizar dados cadastrais dos manifestantes, </a:t>
            </a:r>
            <a:r>
              <a:rPr lang="pt-BR" sz="2400" dirty="0">
                <a:effectLst/>
                <a:latin typeface="Arial" panose="020B0604020202020204" pitchFamily="34" charset="0"/>
                <a:ea typeface="Times New Roman" panose="02020603050405020304" pitchFamily="18" charset="0"/>
              </a:rPr>
              <a:t>no tratamento de reclamações, solicitações e sugestões</a:t>
            </a:r>
            <a:r>
              <a:rPr lang="pt-BR" sz="2400" dirty="0">
                <a:solidFill>
                  <a:srgbClr val="FF0000"/>
                </a:solidFill>
                <a:effectLst/>
                <a:latin typeface="Arial" panose="020B0604020202020204" pitchFamily="34" charset="0"/>
                <a:ea typeface="Times New Roman" panose="02020603050405020304" pitchFamily="18" charset="0"/>
              </a:rPr>
              <a:t>, quando forem necessários para a solução da demanda</a:t>
            </a:r>
            <a:r>
              <a:rPr lang="pt-BR" sz="2400" dirty="0">
                <a:solidFill>
                  <a:srgbClr val="000000"/>
                </a:solidFill>
                <a:effectLst/>
                <a:latin typeface="Arial" panose="020B0604020202020204" pitchFamily="34" charset="0"/>
                <a:ea typeface="Times New Roman" panose="02020603050405020304" pitchFamily="18" charset="0"/>
              </a:rPr>
              <a:t>;</a:t>
            </a:r>
          </a:p>
          <a:p>
            <a:pPr algn="just"/>
            <a:endParaRPr lang="pt-BR" sz="2400" dirty="0">
              <a:effectLst/>
              <a:latin typeface="Times New Roman" panose="02020603050405020304" pitchFamily="18" charset="0"/>
              <a:ea typeface="Times New Roman" panose="02020603050405020304" pitchFamily="18" charset="0"/>
            </a:endParaRPr>
          </a:p>
          <a:p>
            <a:pPr algn="just"/>
            <a:r>
              <a:rPr lang="pt-BR" sz="2400" dirty="0">
                <a:solidFill>
                  <a:srgbClr val="000000"/>
                </a:solidFill>
                <a:effectLst/>
                <a:latin typeface="Arial" panose="020B0604020202020204" pitchFamily="34" charset="0"/>
                <a:ea typeface="Times New Roman" panose="02020603050405020304" pitchFamily="18" charset="0"/>
              </a:rPr>
              <a:t>II - </a:t>
            </a:r>
            <a:r>
              <a:rPr lang="pt-BR" sz="2400" dirty="0">
                <a:effectLst/>
                <a:latin typeface="Arial" panose="020B0604020202020204" pitchFamily="34" charset="0"/>
                <a:ea typeface="Times New Roman" panose="02020603050405020304" pitchFamily="18" charset="0"/>
              </a:rPr>
              <a:t>adotar, desde o recebimento de denúncias</a:t>
            </a:r>
            <a:r>
              <a:rPr lang="pt-BR" sz="2400" dirty="0">
                <a:solidFill>
                  <a:srgbClr val="FF0000"/>
                </a:solidFill>
                <a:effectLst/>
                <a:latin typeface="Arial" panose="020B0604020202020204" pitchFamily="34" charset="0"/>
                <a:ea typeface="Times New Roman" panose="02020603050405020304" pitchFamily="18" charset="0"/>
              </a:rPr>
              <a:t>, medidas para a proteção das informações recebidas</a:t>
            </a:r>
            <a:r>
              <a:rPr lang="pt-BR" sz="2400" dirty="0">
                <a:solidFill>
                  <a:srgbClr val="000000"/>
                </a:solidFill>
                <a:effectLst/>
                <a:latin typeface="Arial" panose="020B0604020202020204" pitchFamily="34" charset="0"/>
                <a:ea typeface="Times New Roman" panose="02020603050405020304" pitchFamily="18" charset="0"/>
              </a:rPr>
              <a:t>, em especial para a salvaguarda à identidade e aos elementos de identificação do denunciante, elaborando extrato do teor da manifestação para envio às unidades apuratórias competentes, sempre que necessário.</a:t>
            </a:r>
            <a:endParaRPr lang="pt-BR" sz="2400" dirty="0">
              <a:effectLst/>
              <a:latin typeface="Times New Roman" panose="02020603050405020304" pitchFamily="18" charset="0"/>
              <a:ea typeface="Times New Roman" panose="02020603050405020304" pitchFamily="18" charset="0"/>
            </a:endParaRPr>
          </a:p>
          <a:p>
            <a:pPr algn="just"/>
            <a:r>
              <a:rPr lang="pt-BR" sz="1800" dirty="0">
                <a:solidFill>
                  <a:srgbClr val="000000"/>
                </a:solidFill>
                <a:effectLst/>
                <a:latin typeface="Arial" panose="020B0604020202020204" pitchFamily="34" charset="0"/>
                <a:ea typeface="Times New Roman" panose="02020603050405020304" pitchFamily="18" charset="0"/>
              </a:rPr>
              <a:t> </a:t>
            </a:r>
            <a:endParaRPr lang="pt-B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6851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D270605F-CE50-03AC-0D59-C7477ED2421F}"/>
              </a:ext>
            </a:extLst>
          </p:cNvPr>
          <p:cNvSpPr txBox="1"/>
          <p:nvPr/>
        </p:nvSpPr>
        <p:spPr>
          <a:xfrm>
            <a:off x="802783" y="906000"/>
            <a:ext cx="10586434" cy="4467633"/>
          </a:xfrm>
          <a:prstGeom prst="rect">
            <a:avLst/>
          </a:prstGeom>
          <a:noFill/>
        </p:spPr>
        <p:txBody>
          <a:bodyPr wrap="square">
            <a:spAutoFit/>
          </a:bodyPr>
          <a:lstStyle/>
          <a:p>
            <a:pPr algn="just">
              <a:lnSpc>
                <a:spcPct val="150000"/>
              </a:lnSpc>
              <a:spcAft>
                <a:spcPts val="800"/>
              </a:spcAft>
            </a:pPr>
            <a:r>
              <a:rPr lang="pt-BR" sz="2400" kern="100" dirty="0">
                <a:solidFill>
                  <a:srgbClr val="000000"/>
                </a:solidFill>
                <a:highlight>
                  <a:srgbClr val="FFFFFF"/>
                </a:highlight>
                <a:latin typeface="Arial" panose="020B0604020202020204" pitchFamily="34" charset="0"/>
                <a:ea typeface="Aptos" panose="020B0004020202020204" pitchFamily="34" charset="0"/>
                <a:cs typeface="Times New Roman" panose="02020603050405020304" pitchFamily="18" charset="0"/>
              </a:rPr>
              <a:t>A</a:t>
            </a:r>
            <a:r>
              <a:rPr lang="pt-BR" sz="2400" kern="100" dirty="0">
                <a:solidFill>
                  <a:srgbClr val="00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Sefaz de 23 a 26 de abril promoveu a</a:t>
            </a:r>
            <a:r>
              <a:rPr lang="pt-BR" sz="2400" kern="100" dirty="0">
                <a:solidFill>
                  <a:srgbClr val="FF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Semana de Prevenção e Combate aos Assédios</a:t>
            </a:r>
            <a:r>
              <a:rPr lang="pt-BR" sz="2400" kern="100" dirty="0">
                <a:solidFill>
                  <a:srgbClr val="00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em consonância com o </a:t>
            </a:r>
            <a:r>
              <a:rPr lang="pt-BR" sz="2400" kern="100" dirty="0">
                <a:solidFill>
                  <a:srgbClr val="FF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Plano Estadual de Promoção de Integridade</a:t>
            </a:r>
            <a:r>
              <a:rPr lang="pt-BR" sz="2400" kern="100" dirty="0">
                <a:solidFill>
                  <a:srgbClr val="00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PEPI-SP criado pelo decreto nº 67.683, de 3 de maio de 2023. A semana </a:t>
            </a:r>
            <a:r>
              <a:rPr lang="pt-BR" sz="2400" kern="100" dirty="0">
                <a:solidFill>
                  <a:srgbClr val="FF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visou (e visa) promover e fortalecer a cultura da ética e integridade</a:t>
            </a:r>
            <a:r>
              <a:rPr lang="pt-BR" sz="2400" kern="100" dirty="0">
                <a:solidFill>
                  <a:srgbClr val="00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com ênfase no fortalecimento e aprimoramento da estrutura de governança, da gestão de riscos, da aplicação efetiva de códigos de conduta ética, da </a:t>
            </a:r>
            <a:r>
              <a:rPr lang="pt-BR" sz="2400" kern="100" dirty="0">
                <a:solidFill>
                  <a:srgbClr val="FF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adoção de medidas de prevenção de atos ilícitos</a:t>
            </a:r>
            <a:r>
              <a:rPr lang="pt-BR" sz="2400" kern="100" dirty="0">
                <a:solidFill>
                  <a:srgbClr val="000000"/>
                </a:solidFill>
                <a:effectLst/>
                <a:highlight>
                  <a:srgbClr val="FFFFFF"/>
                </a:highlight>
                <a:latin typeface="Arial" panose="020B0604020202020204" pitchFamily="34" charset="0"/>
                <a:ea typeface="Aptos" panose="020B0004020202020204" pitchFamily="34" charset="0"/>
                <a:cs typeface="Times New Roman" panose="02020603050405020304" pitchFamily="18" charset="0"/>
              </a:rPr>
              <a:t>, da transparência e necessidade de prestação de contas.</a:t>
            </a:r>
            <a:endParaRPr lang="pt-BR" sz="2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47594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6A51845-3955-BB0C-99D5-D95B94E276A1}"/>
              </a:ext>
            </a:extLst>
          </p:cNvPr>
          <p:cNvSpPr txBox="1"/>
          <p:nvPr/>
        </p:nvSpPr>
        <p:spPr>
          <a:xfrm>
            <a:off x="746974" y="222590"/>
            <a:ext cx="11097295" cy="6384825"/>
          </a:xfrm>
          <a:prstGeom prst="rect">
            <a:avLst/>
          </a:prstGeom>
          <a:noFill/>
        </p:spPr>
        <p:txBody>
          <a:bodyPr wrap="square">
            <a:spAutoFit/>
          </a:bodyPr>
          <a:lstStyle/>
          <a:p>
            <a:pPr algn="ctr" fontAlgn="base">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DECRETO N° 68.157, DE 09 DE DEZEMBRO DE 2023</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Bef>
                <a:spcPts val="800"/>
              </a:spcBef>
              <a:spcAft>
                <a:spcPts val="400"/>
              </a:spcAft>
            </a:pPr>
            <a:r>
              <a:rPr lang="pt-BR" sz="1400" i="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Institui o Programa de Proteção a Denunciantes de irregularidades ou ilícitos administrativos e de ações ou omissões lesivas à Administração Pública estadual, nos termos dos artigos 4°-A, 4°-B e "caput" do artigo 4°-C, todos da Lei federal n° 13.608, de 10 de janeiro de 2018, e dá providências correlatas</a:t>
            </a:r>
            <a:r>
              <a:rPr lang="pt-BR" sz="1400" kern="0" dirty="0">
                <a:effectLst/>
                <a:latin typeface="Arial" panose="020B0604020202020204" pitchFamily="34" charset="0"/>
                <a:ea typeface="Times New Roman" panose="02020603050405020304" pitchFamily="18" charset="0"/>
                <a:cs typeface="Times New Roman" panose="02020603050405020304" pitchFamily="18" charset="0"/>
              </a:rPr>
              <a:t> </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VIII - </a:t>
            </a:r>
            <a:r>
              <a:rPr lang="pt-BR" sz="2400" b="1" kern="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pseudonimização</a:t>
            </a:r>
            <a:r>
              <a:rPr lang="pt-BR" sz="2400" b="1"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t>
            </a: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tratamento por meio do qual um dado perde a possibilidade de associação, direta ou indireta, a um indivíduo, senão pelo uso de informação adicional mantida separadamente pelo controlador em ambiente controlado e seguro.</a:t>
            </a: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11 -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Constituem meios de </a:t>
            </a:r>
            <a:r>
              <a:rPr lang="pt-BR" sz="24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pseudonimização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dentre outros:</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produção de extrato;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produção de versão tarjada,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redução a termo de gravação ou relato descritivo de imagem.</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1945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A737C7E7-2C6D-CFD4-ECA7-3C5D63935510}"/>
              </a:ext>
            </a:extLst>
          </p:cNvPr>
          <p:cNvSpPr txBox="1"/>
          <p:nvPr/>
        </p:nvSpPr>
        <p:spPr>
          <a:xfrm>
            <a:off x="570963" y="693111"/>
            <a:ext cx="11050073" cy="5607048"/>
          </a:xfrm>
          <a:prstGeom prst="rect">
            <a:avLst/>
          </a:prstGeom>
          <a:noFill/>
        </p:spPr>
        <p:txBody>
          <a:bodyPr wrap="square">
            <a:spAutoFit/>
          </a:bodyPr>
          <a:lstStyle/>
          <a:p>
            <a:pPr algn="just"/>
            <a:r>
              <a:rPr lang="pt-BR" sz="2400" dirty="0">
                <a:solidFill>
                  <a:srgbClr val="000000"/>
                </a:solidFill>
                <a:effectLst/>
                <a:latin typeface="Arial" panose="020B0604020202020204" pitchFamily="34" charset="0"/>
                <a:ea typeface="Times New Roman" panose="02020603050405020304" pitchFamily="18" charset="0"/>
              </a:rPr>
              <a:t>V - </a:t>
            </a:r>
            <a:r>
              <a:rPr lang="pt-BR" sz="2400" b="1" u="sng" dirty="0">
                <a:solidFill>
                  <a:srgbClr val="FF0000"/>
                </a:solidFill>
                <a:effectLst/>
                <a:latin typeface="Arial" panose="020B0604020202020204" pitchFamily="34" charset="0"/>
                <a:ea typeface="Times New Roman" panose="02020603050405020304" pitchFamily="18" charset="0"/>
              </a:rPr>
              <a:t>denúncia de retaliação</a:t>
            </a:r>
            <a:r>
              <a:rPr lang="pt-BR" sz="2400" b="1" dirty="0">
                <a:solidFill>
                  <a:srgbClr val="000000"/>
                </a:solidFill>
                <a:effectLst/>
                <a:latin typeface="Arial" panose="020B0604020202020204" pitchFamily="34" charset="0"/>
                <a:ea typeface="Times New Roman" panose="02020603050405020304" pitchFamily="18" charset="0"/>
              </a:rPr>
              <a:t>: </a:t>
            </a:r>
            <a:r>
              <a:rPr lang="pt-BR" sz="2400" dirty="0">
                <a:solidFill>
                  <a:srgbClr val="000000"/>
                </a:solidFill>
                <a:effectLst/>
                <a:latin typeface="Arial" panose="020B0604020202020204" pitchFamily="34" charset="0"/>
                <a:ea typeface="Times New Roman" panose="02020603050405020304" pitchFamily="18" charset="0"/>
              </a:rPr>
              <a:t>relato que descreve ações ou omissões praticadas em retaliação ao exercício do direito de relatar irregularidades ou ilícitos administrativos, ações ou omissões lesivas à Administração Pública estadual;</a:t>
            </a:r>
            <a:endParaRPr lang="pt-BR" sz="2400" dirty="0">
              <a:effectLst/>
              <a:latin typeface="Times New Roman" panose="02020603050405020304" pitchFamily="18" charset="0"/>
              <a:ea typeface="Times New Roman" panose="02020603050405020304" pitchFamily="18" charset="0"/>
            </a:endParaRPr>
          </a:p>
          <a:p>
            <a:pPr algn="just"/>
            <a:r>
              <a:rPr lang="pt-BR" sz="2400" dirty="0">
                <a:solidFill>
                  <a:srgbClr val="000000"/>
                </a:solidFill>
                <a:effectLst/>
                <a:latin typeface="Arial" panose="020B0604020202020204" pitchFamily="34" charset="0"/>
                <a:ea typeface="Times New Roman" panose="02020603050405020304" pitchFamily="18" charset="0"/>
              </a:rPr>
              <a:t> </a:t>
            </a:r>
            <a:endParaRPr lang="pt-BR" sz="2400" dirty="0">
              <a:effectLst/>
              <a:latin typeface="Times New Roman" panose="02020603050405020304" pitchFamily="18" charset="0"/>
              <a:ea typeface="Times New Roman" panose="02020603050405020304" pitchFamily="18" charset="0"/>
            </a:endParaRPr>
          </a:p>
          <a:p>
            <a:pPr indent="333375"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 4º-C. Além das medidas de proteção previstas na </a:t>
            </a:r>
            <a:r>
              <a:rPr lang="pt-BR" sz="2400" u="none" strike="noStrike"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2"/>
              </a:rPr>
              <a:t>Lei nº 9.807, de 13 de julho de 1999</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será assegurada ao informante proteção contra ações ou omissões praticadas em retaliação ao exercício do direito de relatar, tais como demissão arbitrária, alteração injustificada de funções ou atribuições, imposição de sanções, de prejuízos remuneratórios ou materiais de qualquer espécie, retirada de benefícios, diretos ou indiretos, ou negativa de fornecimento de referências profissionais positivas.       </a:t>
            </a:r>
            <a:r>
              <a:rPr lang="pt-BR" sz="2400" u="none" strike="noStrike"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3"/>
              </a:rPr>
              <a:t>(Incluído pela Lei nº 13.964, de 2019)</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indent="333375"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1º </a:t>
            </a: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prática de ações ou omissões de </a:t>
            </a:r>
            <a:r>
              <a:rPr lang="pt-BR" sz="2400" b="1" u="sng"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retaliação</a:t>
            </a: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ao informante configurará falta disciplinar grave e </a:t>
            </a:r>
            <a:r>
              <a:rPr lang="pt-BR" sz="2400" b="1" u="sng"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sujeitará o agente à demissão a bem do serviço público.</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92031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7F55EAC-550A-4BDD-9099-3F20B8FA0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DC4F5A5F-493F-49AE-89B6-D5AF5EBC8B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724001 w 12192000"/>
              <a:gd name="connsiteY0" fmla="*/ 434021 h 6858000"/>
              <a:gd name="connsiteX1" fmla="*/ 6471155 w 12192000"/>
              <a:gd name="connsiteY1" fmla="*/ 434599 h 6858000"/>
              <a:gd name="connsiteX2" fmla="*/ 5384913 w 12192000"/>
              <a:gd name="connsiteY2" fmla="*/ 497971 h 6858000"/>
              <a:gd name="connsiteX3" fmla="*/ 4818280 w 12192000"/>
              <a:gd name="connsiteY3" fmla="*/ 541802 h 6858000"/>
              <a:gd name="connsiteX4" fmla="*/ 3965428 w 12192000"/>
              <a:gd name="connsiteY4" fmla="*/ 675942 h 6858000"/>
              <a:gd name="connsiteX5" fmla="*/ 3699528 w 12192000"/>
              <a:gd name="connsiteY5" fmla="*/ 770472 h 6858000"/>
              <a:gd name="connsiteX6" fmla="*/ 3438854 w 12192000"/>
              <a:gd name="connsiteY6" fmla="*/ 834899 h 6858000"/>
              <a:gd name="connsiteX7" fmla="*/ 3367443 w 12192000"/>
              <a:gd name="connsiteY7" fmla="*/ 893518 h 6858000"/>
              <a:gd name="connsiteX8" fmla="*/ 3467301 w 12192000"/>
              <a:gd name="connsiteY8" fmla="*/ 953722 h 6858000"/>
              <a:gd name="connsiteX9" fmla="*/ 3889955 w 12192000"/>
              <a:gd name="connsiteY9" fmla="*/ 977486 h 6858000"/>
              <a:gd name="connsiteX10" fmla="*/ 3502135 w 12192000"/>
              <a:gd name="connsiteY10" fmla="*/ 1054062 h 6858000"/>
              <a:gd name="connsiteX11" fmla="*/ 4072832 w 12192000"/>
              <a:gd name="connsiteY11" fmla="*/ 1017622 h 6858000"/>
              <a:gd name="connsiteX12" fmla="*/ 4244099 w 12192000"/>
              <a:gd name="connsiteY12" fmla="*/ 1030825 h 6858000"/>
              <a:gd name="connsiteX13" fmla="*/ 4095475 w 12192000"/>
              <a:gd name="connsiteY13" fmla="*/ 1092084 h 6858000"/>
              <a:gd name="connsiteX14" fmla="*/ 3327386 w 12192000"/>
              <a:gd name="connsiteY14" fmla="*/ 1215660 h 6858000"/>
              <a:gd name="connsiteX15" fmla="*/ 3254813 w 12192000"/>
              <a:gd name="connsiteY15" fmla="*/ 1226749 h 6858000"/>
              <a:gd name="connsiteX16" fmla="*/ 2776427 w 12192000"/>
              <a:gd name="connsiteY16" fmla="*/ 1401552 h 6858000"/>
              <a:gd name="connsiteX17" fmla="*/ 3063226 w 12192000"/>
              <a:gd name="connsiteY17" fmla="*/ 1384124 h 6858000"/>
              <a:gd name="connsiteX18" fmla="*/ 2754945 w 12192000"/>
              <a:gd name="connsiteY18" fmla="*/ 1495025 h 6858000"/>
              <a:gd name="connsiteX19" fmla="*/ 2381061 w 12192000"/>
              <a:gd name="connsiteY19" fmla="*/ 1619658 h 6858000"/>
              <a:gd name="connsiteX20" fmla="*/ 2008336 w 12192000"/>
              <a:gd name="connsiteY20" fmla="*/ 1814527 h 6858000"/>
              <a:gd name="connsiteX21" fmla="*/ 1740695 w 12192000"/>
              <a:gd name="connsiteY21" fmla="*/ 1914337 h 6858000"/>
              <a:gd name="connsiteX22" fmla="*/ 1787720 w 12192000"/>
              <a:gd name="connsiteY22" fmla="*/ 1991970 h 6858000"/>
              <a:gd name="connsiteX23" fmla="*/ 1754048 w 12192000"/>
              <a:gd name="connsiteY23" fmla="*/ 2078049 h 6858000"/>
              <a:gd name="connsiteX24" fmla="*/ 2228951 w 12192000"/>
              <a:gd name="connsiteY24" fmla="*/ 1996721 h 6858000"/>
              <a:gd name="connsiteX25" fmla="*/ 2054781 w 12192000"/>
              <a:gd name="connsiteY25" fmla="*/ 2053228 h 6858000"/>
              <a:gd name="connsiteX26" fmla="*/ 1985693 w 12192000"/>
              <a:gd name="connsiteY26" fmla="*/ 2109207 h 6858000"/>
              <a:gd name="connsiteX27" fmla="*/ 2061168 w 12192000"/>
              <a:gd name="connsiteY27" fmla="*/ 2130859 h 6858000"/>
              <a:gd name="connsiteX28" fmla="*/ 2388026 w 12192000"/>
              <a:gd name="connsiteY28" fmla="*/ 2184726 h 6858000"/>
              <a:gd name="connsiteX29" fmla="*/ 1560719 w 12192000"/>
              <a:gd name="connsiteY29" fmla="*/ 2384876 h 6858000"/>
              <a:gd name="connsiteX30" fmla="*/ 1679734 w 12192000"/>
              <a:gd name="connsiteY30" fmla="*/ 2400191 h 6858000"/>
              <a:gd name="connsiteX31" fmla="*/ 2882089 w 12192000"/>
              <a:gd name="connsiteY31" fmla="*/ 2383292 h 6858000"/>
              <a:gd name="connsiteX32" fmla="*/ 3116638 w 12192000"/>
              <a:gd name="connsiteY32" fmla="*/ 2359528 h 6858000"/>
              <a:gd name="connsiteX33" fmla="*/ 2897765 w 12192000"/>
              <a:gd name="connsiteY33" fmla="*/ 2758243 h 6858000"/>
              <a:gd name="connsiteX34" fmla="*/ 2981367 w 12192000"/>
              <a:gd name="connsiteY34" fmla="*/ 2829008 h 6858000"/>
              <a:gd name="connsiteX35" fmla="*/ 2682955 w 12192000"/>
              <a:gd name="connsiteY35" fmla="*/ 2846436 h 6858000"/>
              <a:gd name="connsiteX36" fmla="*/ 2099485 w 12192000"/>
              <a:gd name="connsiteY36" fmla="*/ 3066653 h 6858000"/>
              <a:gd name="connsiteX37" fmla="*/ 1807460 w 12192000"/>
              <a:gd name="connsiteY37" fmla="*/ 3454808 h 6858000"/>
              <a:gd name="connsiteX38" fmla="*/ 1921251 w 12192000"/>
              <a:gd name="connsiteY38" fmla="*/ 3540889 h 6858000"/>
              <a:gd name="connsiteX39" fmla="*/ 1453313 w 12192000"/>
              <a:gd name="connsiteY39" fmla="*/ 3637002 h 6858000"/>
              <a:gd name="connsiteX40" fmla="*/ 1686122 w 12192000"/>
              <a:gd name="connsiteY40" fmla="*/ 3667634 h 6858000"/>
              <a:gd name="connsiteX41" fmla="*/ 1513692 w 12192000"/>
              <a:gd name="connsiteY41" fmla="*/ 3725196 h 6858000"/>
              <a:gd name="connsiteX42" fmla="*/ 1369711 w 12192000"/>
              <a:gd name="connsiteY42" fmla="*/ 3826063 h 6858000"/>
              <a:gd name="connsiteX43" fmla="*/ 2051298 w 12192000"/>
              <a:gd name="connsiteY43" fmla="*/ 3754242 h 6858000"/>
              <a:gd name="connsiteX44" fmla="*/ 2245207 w 12192000"/>
              <a:gd name="connsiteY44" fmla="*/ 3797018 h 6858000"/>
              <a:gd name="connsiteX45" fmla="*/ 2353192 w 12192000"/>
              <a:gd name="connsiteY45" fmla="*/ 3796489 h 6858000"/>
              <a:gd name="connsiteX46" fmla="*/ 2490207 w 12192000"/>
              <a:gd name="connsiteY46" fmla="*/ 3801242 h 6858000"/>
              <a:gd name="connsiteX47" fmla="*/ 2375835 w 12192000"/>
              <a:gd name="connsiteY47" fmla="*/ 3839794 h 6858000"/>
              <a:gd name="connsiteX48" fmla="*/ 2522138 w 12192000"/>
              <a:gd name="connsiteY48" fmla="*/ 4009841 h 6858000"/>
              <a:gd name="connsiteX49" fmla="*/ 1998466 w 12192000"/>
              <a:gd name="connsiteY49" fmla="*/ 4130778 h 6858000"/>
              <a:gd name="connsiteX50" fmla="*/ 2114580 w 12192000"/>
              <a:gd name="connsiteY50" fmla="*/ 4154543 h 6858000"/>
              <a:gd name="connsiteX51" fmla="*/ 2177862 w 12192000"/>
              <a:gd name="connsiteY51" fmla="*/ 4189925 h 6858000"/>
              <a:gd name="connsiteX52" fmla="*/ 1868419 w 12192000"/>
              <a:gd name="connsiteY52" fmla="*/ 4382153 h 6858000"/>
              <a:gd name="connsiteX53" fmla="*/ 2279460 w 12192000"/>
              <a:gd name="connsiteY53" fmla="*/ 4356805 h 6858000"/>
              <a:gd name="connsiteX54" fmla="*/ 2029817 w 12192000"/>
              <a:gd name="connsiteY54" fmla="*/ 4468235 h 6858000"/>
              <a:gd name="connsiteX55" fmla="*/ 1560137 w 12192000"/>
              <a:gd name="connsiteY55" fmla="*/ 4730172 h 6858000"/>
              <a:gd name="connsiteX56" fmla="*/ 1956664 w 12192000"/>
              <a:gd name="connsiteY56" fmla="*/ 4820477 h 6858000"/>
              <a:gd name="connsiteX57" fmla="*/ 3268168 w 12192000"/>
              <a:gd name="connsiteY57" fmla="*/ 4852692 h 6858000"/>
              <a:gd name="connsiteX58" fmla="*/ 2807197 w 12192000"/>
              <a:gd name="connsiteY58" fmla="*/ 4939300 h 6858000"/>
              <a:gd name="connsiteX59" fmla="*/ 2721272 w 12192000"/>
              <a:gd name="connsiteY59" fmla="*/ 4970458 h 6858000"/>
              <a:gd name="connsiteX60" fmla="*/ 2802552 w 12192000"/>
              <a:gd name="connsiteY60" fmla="*/ 5014291 h 6858000"/>
              <a:gd name="connsiteX61" fmla="*/ 2537812 w 12192000"/>
              <a:gd name="connsiteY61" fmla="*/ 5053898 h 6858000"/>
              <a:gd name="connsiteX62" fmla="*/ 2569744 w 12192000"/>
              <a:gd name="connsiteY62" fmla="*/ 5153182 h 6858000"/>
              <a:gd name="connsiteX63" fmla="*/ 1987436 w 12192000"/>
              <a:gd name="connsiteY63" fmla="*/ 5334320 h 6858000"/>
              <a:gd name="connsiteX64" fmla="*/ 1972921 w 12192000"/>
              <a:gd name="connsiteY64" fmla="*/ 5382376 h 6858000"/>
              <a:gd name="connsiteX65" fmla="*/ 2341001 w 12192000"/>
              <a:gd name="connsiteY65" fmla="*/ 5360725 h 6858000"/>
              <a:gd name="connsiteX66" fmla="*/ 2710822 w 12192000"/>
              <a:gd name="connsiteY66" fmla="*/ 5418816 h 6858000"/>
              <a:gd name="connsiteX67" fmla="*/ 2833903 w 12192000"/>
              <a:gd name="connsiteY67" fmla="*/ 5413007 h 6858000"/>
              <a:gd name="connsiteX68" fmla="*/ 3011556 w 12192000"/>
              <a:gd name="connsiteY68" fmla="*/ 5399276 h 6858000"/>
              <a:gd name="connsiteX69" fmla="*/ 3254233 w 12192000"/>
              <a:gd name="connsiteY69" fmla="*/ 5439412 h 6858000"/>
              <a:gd name="connsiteX70" fmla="*/ 2792101 w 12192000"/>
              <a:gd name="connsiteY70" fmla="*/ 5471625 h 6858000"/>
              <a:gd name="connsiteX71" fmla="*/ 2977303 w 12192000"/>
              <a:gd name="connsiteY71" fmla="*/ 5539751 h 6858000"/>
              <a:gd name="connsiteX72" fmla="*/ 3656566 w 12192000"/>
              <a:gd name="connsiteY72" fmla="*/ 5678642 h 6858000"/>
              <a:gd name="connsiteX73" fmla="*/ 4858340 w 12192000"/>
              <a:gd name="connsiteY73" fmla="*/ 5969625 h 6858000"/>
              <a:gd name="connsiteX74" fmla="*/ 5296668 w 12192000"/>
              <a:gd name="connsiteY74" fmla="*/ 6043559 h 6858000"/>
              <a:gd name="connsiteX75" fmla="*/ 5456323 w 12192000"/>
              <a:gd name="connsiteY75" fmla="*/ 6042502 h 6858000"/>
              <a:gd name="connsiteX76" fmla="*/ 5267058 w 12192000"/>
              <a:gd name="connsiteY76" fmla="*/ 6100066 h 6858000"/>
              <a:gd name="connsiteX77" fmla="*/ 7095266 w 12192000"/>
              <a:gd name="connsiteY77" fmla="*/ 6287541 h 6858000"/>
              <a:gd name="connsiteX78" fmla="*/ 9707235 w 12192000"/>
              <a:gd name="connsiteY78" fmla="*/ 5994446 h 6858000"/>
              <a:gd name="connsiteX79" fmla="*/ 10083442 w 12192000"/>
              <a:gd name="connsiteY79" fmla="*/ 5678642 h 6858000"/>
              <a:gd name="connsiteX80" fmla="*/ 10338892 w 12192000"/>
              <a:gd name="connsiteY80" fmla="*/ 4650957 h 6858000"/>
              <a:gd name="connsiteX81" fmla="*/ 10628013 w 12192000"/>
              <a:gd name="connsiteY81" fmla="*/ 4411198 h 6858000"/>
              <a:gd name="connsiteX82" fmla="*/ 10802766 w 12192000"/>
              <a:gd name="connsiteY82" fmla="*/ 4258050 h 6858000"/>
              <a:gd name="connsiteX83" fmla="*/ 10614662 w 12192000"/>
              <a:gd name="connsiteY83" fmla="*/ 4150318 h 6858000"/>
              <a:gd name="connsiteX84" fmla="*/ 10681427 w 12192000"/>
              <a:gd name="connsiteY84" fmla="*/ 4054203 h 6858000"/>
              <a:gd name="connsiteX85" fmla="*/ 10520029 w 12192000"/>
              <a:gd name="connsiteY85" fmla="*/ 3804411 h 6858000"/>
              <a:gd name="connsiteX86" fmla="*/ 10568798 w 12192000"/>
              <a:gd name="connsiteY86" fmla="*/ 3466426 h 6858000"/>
              <a:gd name="connsiteX87" fmla="*/ 10499709 w 12192000"/>
              <a:gd name="connsiteY87" fmla="*/ 3166465 h 6858000"/>
              <a:gd name="connsiteX88" fmla="*/ 10489840 w 12192000"/>
              <a:gd name="connsiteY88" fmla="*/ 2546475 h 6858000"/>
              <a:gd name="connsiteX89" fmla="*/ 10584471 w 12192000"/>
              <a:gd name="connsiteY89" fmla="*/ 2512148 h 6858000"/>
              <a:gd name="connsiteX90" fmla="*/ 10695942 w 12192000"/>
              <a:gd name="connsiteY90" fmla="*/ 2358471 h 6858000"/>
              <a:gd name="connsiteX91" fmla="*/ 10732516 w 12192000"/>
              <a:gd name="connsiteY91" fmla="*/ 2287706 h 6858000"/>
              <a:gd name="connsiteX92" fmla="*/ 10731357 w 12192000"/>
              <a:gd name="connsiteY92" fmla="*/ 2137725 h 6858000"/>
              <a:gd name="connsiteX93" fmla="*/ 10678525 w 12192000"/>
              <a:gd name="connsiteY93" fmla="*/ 2070656 h 6858000"/>
              <a:gd name="connsiteX94" fmla="*/ 10735999 w 12192000"/>
              <a:gd name="connsiteY94" fmla="*/ 1956587 h 6858000"/>
              <a:gd name="connsiteX95" fmla="*/ 10824246 w 12192000"/>
              <a:gd name="connsiteY95" fmla="*/ 1862584 h 6858000"/>
              <a:gd name="connsiteX96" fmla="*/ 10773156 w 12192000"/>
              <a:gd name="connsiteY96" fmla="*/ 1768054 h 6858000"/>
              <a:gd name="connsiteX97" fmla="*/ 10716261 w 12192000"/>
              <a:gd name="connsiteY97" fmla="*/ 1678278 h 6858000"/>
              <a:gd name="connsiteX98" fmla="*/ 10554864 w 12192000"/>
              <a:gd name="connsiteY98" fmla="*/ 1477599 h 6858000"/>
              <a:gd name="connsiteX99" fmla="*/ 10267483 w 12192000"/>
              <a:gd name="connsiteY99" fmla="*/ 1324977 h 6858000"/>
              <a:gd name="connsiteX100" fmla="*/ 9913337 w 12192000"/>
              <a:gd name="connsiteY100" fmla="*/ 1202458 h 6858000"/>
              <a:gd name="connsiteX101" fmla="*/ 10024805 w 12192000"/>
              <a:gd name="connsiteY101" fmla="*/ 1124827 h 6858000"/>
              <a:gd name="connsiteX102" fmla="*/ 9411726 w 12192000"/>
              <a:gd name="connsiteY102" fmla="*/ 980655 h 6858000"/>
              <a:gd name="connsiteX103" fmla="*/ 9930753 w 12192000"/>
              <a:gd name="connsiteY103" fmla="*/ 901968 h 6858000"/>
              <a:gd name="connsiteX104" fmla="*/ 9894178 w 12192000"/>
              <a:gd name="connsiteY104" fmla="*/ 871339 h 6858000"/>
              <a:gd name="connsiteX105" fmla="*/ 9858182 w 12192000"/>
              <a:gd name="connsiteY105" fmla="*/ 839125 h 6858000"/>
              <a:gd name="connsiteX106" fmla="*/ 10131050 w 12192000"/>
              <a:gd name="connsiteY106" fmla="*/ 792652 h 6858000"/>
              <a:gd name="connsiteX107" fmla="*/ 10006808 w 12192000"/>
              <a:gd name="connsiteY107" fmla="*/ 731920 h 6858000"/>
              <a:gd name="connsiteX108" fmla="*/ 10233809 w 12192000"/>
              <a:gd name="connsiteY108" fmla="*/ 710268 h 6858000"/>
              <a:gd name="connsiteX109" fmla="*/ 10267483 w 12192000"/>
              <a:gd name="connsiteY109" fmla="*/ 628940 h 6858000"/>
              <a:gd name="connsiteX110" fmla="*/ 10136275 w 12192000"/>
              <a:gd name="connsiteY110" fmla="*/ 589333 h 6858000"/>
              <a:gd name="connsiteX111" fmla="*/ 9131312 w 12192000"/>
              <a:gd name="connsiteY111" fmla="*/ 480544 h 6858000"/>
              <a:gd name="connsiteX112" fmla="*/ 7479600 w 12192000"/>
              <a:gd name="connsiteY112" fmla="*/ 454667 h 6858000"/>
              <a:gd name="connsiteX113" fmla="*/ 6724001 w 12192000"/>
              <a:gd name="connsiteY113" fmla="*/ 434021 h 6858000"/>
              <a:gd name="connsiteX114" fmla="*/ 0 w 12192000"/>
              <a:gd name="connsiteY114" fmla="*/ 0 h 6858000"/>
              <a:gd name="connsiteX115" fmla="*/ 12192000 w 12192000"/>
              <a:gd name="connsiteY115" fmla="*/ 0 h 6858000"/>
              <a:gd name="connsiteX116" fmla="*/ 12192000 w 12192000"/>
              <a:gd name="connsiteY116" fmla="*/ 6858000 h 6858000"/>
              <a:gd name="connsiteX117" fmla="*/ 0 w 12192000"/>
              <a:gd name="connsiteY11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2192000" h="6858000">
                <a:moveTo>
                  <a:pt x="6724001" y="434021"/>
                </a:moveTo>
                <a:cubicBezTo>
                  <a:pt x="6639882" y="433113"/>
                  <a:pt x="6555627" y="433147"/>
                  <a:pt x="6471155" y="434599"/>
                </a:cubicBezTo>
                <a:cubicBezTo>
                  <a:pt x="6109461" y="440937"/>
                  <a:pt x="5748349" y="439351"/>
                  <a:pt x="5384913" y="497971"/>
                </a:cubicBezTo>
                <a:cubicBezTo>
                  <a:pt x="5199132" y="528072"/>
                  <a:pt x="5005803" y="518038"/>
                  <a:pt x="4818280" y="541802"/>
                </a:cubicBezTo>
                <a:cubicBezTo>
                  <a:pt x="4532641" y="578242"/>
                  <a:pt x="4247003" y="621019"/>
                  <a:pt x="3965428" y="675942"/>
                </a:cubicBezTo>
                <a:cubicBezTo>
                  <a:pt x="3877181" y="693369"/>
                  <a:pt x="3768034" y="703930"/>
                  <a:pt x="3699528" y="770472"/>
                </a:cubicBezTo>
                <a:cubicBezTo>
                  <a:pt x="3590961" y="728224"/>
                  <a:pt x="3523617" y="807966"/>
                  <a:pt x="3438854" y="834899"/>
                </a:cubicBezTo>
                <a:cubicBezTo>
                  <a:pt x="3405761" y="845462"/>
                  <a:pt x="3362218" y="860248"/>
                  <a:pt x="3367443" y="893518"/>
                </a:cubicBezTo>
                <a:cubicBezTo>
                  <a:pt x="3372089" y="935238"/>
                  <a:pt x="3420855" y="962172"/>
                  <a:pt x="3467301" y="953722"/>
                </a:cubicBezTo>
                <a:cubicBezTo>
                  <a:pt x="3611863" y="927317"/>
                  <a:pt x="3741328" y="986464"/>
                  <a:pt x="3889955" y="977486"/>
                </a:cubicBezTo>
                <a:cubicBezTo>
                  <a:pt x="3760488" y="1002836"/>
                  <a:pt x="3631601" y="1028713"/>
                  <a:pt x="3502135" y="1054062"/>
                </a:cubicBezTo>
                <a:cubicBezTo>
                  <a:pt x="3694303" y="1074129"/>
                  <a:pt x="3883568" y="1038218"/>
                  <a:pt x="4072832" y="1017622"/>
                </a:cubicBezTo>
                <a:cubicBezTo>
                  <a:pt x="4133792" y="1011285"/>
                  <a:pt x="4228424" y="962699"/>
                  <a:pt x="4244099" y="1030825"/>
                </a:cubicBezTo>
                <a:cubicBezTo>
                  <a:pt x="4254550" y="1076242"/>
                  <a:pt x="4152951" y="1079410"/>
                  <a:pt x="4095475" y="1092084"/>
                </a:cubicBezTo>
                <a:cubicBezTo>
                  <a:pt x="3841766" y="1146479"/>
                  <a:pt x="3583994" y="1178165"/>
                  <a:pt x="3327386" y="1215660"/>
                </a:cubicBezTo>
                <a:cubicBezTo>
                  <a:pt x="3303001" y="1219357"/>
                  <a:pt x="3271070" y="1216188"/>
                  <a:pt x="3254813" y="1226749"/>
                </a:cubicBezTo>
                <a:cubicBezTo>
                  <a:pt x="3123605" y="1311774"/>
                  <a:pt x="2957563" y="1339765"/>
                  <a:pt x="2776427" y="1401552"/>
                </a:cubicBezTo>
                <a:cubicBezTo>
                  <a:pt x="2890798" y="1430598"/>
                  <a:pt x="2968012" y="1370921"/>
                  <a:pt x="3063226" y="1384124"/>
                </a:cubicBezTo>
                <a:cubicBezTo>
                  <a:pt x="2966272" y="1448024"/>
                  <a:pt x="2853641" y="1460171"/>
                  <a:pt x="2754945" y="1495025"/>
                </a:cubicBezTo>
                <a:cubicBezTo>
                  <a:pt x="2684117" y="1519846"/>
                  <a:pt x="2421119" y="1597477"/>
                  <a:pt x="2381061" y="1619658"/>
                </a:cubicBezTo>
                <a:cubicBezTo>
                  <a:pt x="2260302" y="1688311"/>
                  <a:pt x="2107033" y="1720525"/>
                  <a:pt x="2008336" y="1814527"/>
                </a:cubicBezTo>
                <a:cubicBezTo>
                  <a:pt x="1938668" y="1880540"/>
                  <a:pt x="1822554" y="1868393"/>
                  <a:pt x="1740695" y="1914337"/>
                </a:cubicBezTo>
                <a:cubicBezTo>
                  <a:pt x="1711667" y="1957642"/>
                  <a:pt x="1767982" y="1968733"/>
                  <a:pt x="1787720" y="1991970"/>
                </a:cubicBezTo>
                <a:cubicBezTo>
                  <a:pt x="1813846" y="2023126"/>
                  <a:pt x="1767401" y="2040555"/>
                  <a:pt x="1754048" y="2078049"/>
                </a:cubicBezTo>
                <a:cubicBezTo>
                  <a:pt x="1907898" y="2035802"/>
                  <a:pt x="2054781" y="2010981"/>
                  <a:pt x="2228951" y="1996721"/>
                </a:cubicBezTo>
                <a:cubicBezTo>
                  <a:pt x="2171475" y="2057452"/>
                  <a:pt x="2101807" y="2031048"/>
                  <a:pt x="2054781" y="2053228"/>
                </a:cubicBezTo>
                <a:cubicBezTo>
                  <a:pt x="2024011" y="2067487"/>
                  <a:pt x="1976984" y="2073824"/>
                  <a:pt x="1985693" y="2109207"/>
                </a:cubicBezTo>
                <a:cubicBezTo>
                  <a:pt x="1992660" y="2137196"/>
                  <a:pt x="2032140" y="2133500"/>
                  <a:pt x="2061168" y="2130859"/>
                </a:cubicBezTo>
                <a:cubicBezTo>
                  <a:pt x="2172636" y="2120825"/>
                  <a:pt x="2281202" y="2117656"/>
                  <a:pt x="2388026" y="2184726"/>
                </a:cubicBezTo>
                <a:cubicBezTo>
                  <a:pt x="2116321" y="2282425"/>
                  <a:pt x="1803977" y="2241233"/>
                  <a:pt x="1560719" y="2384876"/>
                </a:cubicBezTo>
                <a:cubicBezTo>
                  <a:pt x="1594973" y="2429237"/>
                  <a:pt x="1643739" y="2405472"/>
                  <a:pt x="1679734" y="2400191"/>
                </a:cubicBezTo>
                <a:cubicBezTo>
                  <a:pt x="1916026" y="2364279"/>
                  <a:pt x="2760170" y="2428180"/>
                  <a:pt x="2882089" y="2383292"/>
                </a:cubicBezTo>
                <a:cubicBezTo>
                  <a:pt x="2956983" y="2355830"/>
                  <a:pt x="3035941" y="2342628"/>
                  <a:pt x="3116638" y="2359528"/>
                </a:cubicBezTo>
                <a:cubicBezTo>
                  <a:pt x="3194434" y="2375898"/>
                  <a:pt x="3174696" y="2605622"/>
                  <a:pt x="2897765" y="2758243"/>
                </a:cubicBezTo>
                <a:cubicBezTo>
                  <a:pt x="2858286" y="2779895"/>
                  <a:pt x="3034779" y="2811053"/>
                  <a:pt x="2981367" y="2829008"/>
                </a:cubicBezTo>
                <a:cubicBezTo>
                  <a:pt x="2939566" y="2843267"/>
                  <a:pt x="2734626" y="2835346"/>
                  <a:pt x="2682955" y="2846436"/>
                </a:cubicBezTo>
                <a:cubicBezTo>
                  <a:pt x="2662635" y="2851188"/>
                  <a:pt x="2040267" y="3029159"/>
                  <a:pt x="2099485" y="3066653"/>
                </a:cubicBezTo>
                <a:cubicBezTo>
                  <a:pt x="2276558" y="3179139"/>
                  <a:pt x="2869897" y="3385098"/>
                  <a:pt x="1807460" y="3454808"/>
                </a:cubicBezTo>
                <a:cubicBezTo>
                  <a:pt x="1841132" y="3495472"/>
                  <a:pt x="1934024" y="3469596"/>
                  <a:pt x="1921251" y="3540889"/>
                </a:cubicBezTo>
                <a:cubicBezTo>
                  <a:pt x="1780173" y="3579440"/>
                  <a:pt x="1617035" y="3577328"/>
                  <a:pt x="1453313" y="3637002"/>
                </a:cubicBezTo>
                <a:cubicBezTo>
                  <a:pt x="1527047" y="3680307"/>
                  <a:pt x="1611808" y="3653902"/>
                  <a:pt x="1686122" y="3667634"/>
                </a:cubicBezTo>
                <a:cubicBezTo>
                  <a:pt x="1644320" y="3722027"/>
                  <a:pt x="1572330" y="3713578"/>
                  <a:pt x="1513692" y="3725196"/>
                </a:cubicBezTo>
                <a:cubicBezTo>
                  <a:pt x="1459700" y="3736286"/>
                  <a:pt x="1345329" y="3830816"/>
                  <a:pt x="1369711" y="3826063"/>
                </a:cubicBezTo>
                <a:cubicBezTo>
                  <a:pt x="1595553" y="3783815"/>
                  <a:pt x="1824877" y="3795434"/>
                  <a:pt x="2051298" y="3754242"/>
                </a:cubicBezTo>
                <a:cubicBezTo>
                  <a:pt x="2126192" y="3740511"/>
                  <a:pt x="2210955" y="3714106"/>
                  <a:pt x="2245207" y="3797018"/>
                </a:cubicBezTo>
                <a:cubicBezTo>
                  <a:pt x="2255659" y="3821310"/>
                  <a:pt x="2248109" y="3829232"/>
                  <a:pt x="2353192" y="3796489"/>
                </a:cubicBezTo>
                <a:cubicBezTo>
                  <a:pt x="2394414" y="3783815"/>
                  <a:pt x="2448988" y="3770085"/>
                  <a:pt x="2490207" y="3801242"/>
                </a:cubicBezTo>
                <a:cubicBezTo>
                  <a:pt x="2464082" y="3840321"/>
                  <a:pt x="2413572" y="3828703"/>
                  <a:pt x="2375835" y="3839794"/>
                </a:cubicBezTo>
                <a:cubicBezTo>
                  <a:pt x="2275978" y="3868311"/>
                  <a:pt x="2619094" y="3977100"/>
                  <a:pt x="2522138" y="4009841"/>
                </a:cubicBezTo>
                <a:cubicBezTo>
                  <a:pt x="2323584" y="4076912"/>
                  <a:pt x="2199343" y="4057372"/>
                  <a:pt x="1998466" y="4130778"/>
                </a:cubicBezTo>
                <a:cubicBezTo>
                  <a:pt x="2066973" y="4129192"/>
                  <a:pt x="2046072" y="4154543"/>
                  <a:pt x="2114580" y="4154543"/>
                </a:cubicBezTo>
                <a:cubicBezTo>
                  <a:pt x="2145350" y="4154543"/>
                  <a:pt x="2177862" y="4160878"/>
                  <a:pt x="2177862" y="4189925"/>
                </a:cubicBezTo>
                <a:cubicBezTo>
                  <a:pt x="2177862" y="4217385"/>
                  <a:pt x="1817330" y="4367895"/>
                  <a:pt x="1868419" y="4382153"/>
                </a:cubicBezTo>
                <a:cubicBezTo>
                  <a:pt x="2007755" y="4420704"/>
                  <a:pt x="2365385" y="4302410"/>
                  <a:pt x="2279460" y="4356805"/>
                </a:cubicBezTo>
                <a:cubicBezTo>
                  <a:pt x="2148834" y="4439716"/>
                  <a:pt x="2129094" y="4456088"/>
                  <a:pt x="2029817" y="4468235"/>
                </a:cubicBezTo>
                <a:cubicBezTo>
                  <a:pt x="1944474" y="4478796"/>
                  <a:pt x="1644320" y="4710633"/>
                  <a:pt x="1560137" y="4730172"/>
                </a:cubicBezTo>
                <a:cubicBezTo>
                  <a:pt x="1485825" y="4747072"/>
                  <a:pt x="1774947" y="4800410"/>
                  <a:pt x="1956664" y="4820477"/>
                </a:cubicBezTo>
                <a:cubicBezTo>
                  <a:pt x="2130256" y="4840017"/>
                  <a:pt x="3101544" y="4789319"/>
                  <a:pt x="3268168" y="4852692"/>
                </a:cubicBezTo>
                <a:cubicBezTo>
                  <a:pt x="3111993" y="4878041"/>
                  <a:pt x="2970336" y="4953030"/>
                  <a:pt x="2807197" y="4939300"/>
                </a:cubicBezTo>
                <a:cubicBezTo>
                  <a:pt x="2773524" y="4936660"/>
                  <a:pt x="2724756" y="4930323"/>
                  <a:pt x="2721272" y="4970458"/>
                </a:cubicBezTo>
                <a:cubicBezTo>
                  <a:pt x="2718369" y="5005313"/>
                  <a:pt x="2788038" y="4981548"/>
                  <a:pt x="2802552" y="5014291"/>
                </a:cubicBezTo>
                <a:cubicBezTo>
                  <a:pt x="2719531" y="5060235"/>
                  <a:pt x="2621415" y="5018515"/>
                  <a:pt x="2537812" y="5053898"/>
                </a:cubicBezTo>
                <a:cubicBezTo>
                  <a:pt x="2491948" y="5099314"/>
                  <a:pt x="2589483" y="5107236"/>
                  <a:pt x="2569744" y="5153182"/>
                </a:cubicBezTo>
                <a:cubicBezTo>
                  <a:pt x="2301522" y="5193845"/>
                  <a:pt x="2252174" y="5268836"/>
                  <a:pt x="1987436" y="5334320"/>
                </a:cubicBezTo>
                <a:cubicBezTo>
                  <a:pt x="1971179" y="5338545"/>
                  <a:pt x="1958407" y="5352274"/>
                  <a:pt x="1972921" y="5382376"/>
                </a:cubicBezTo>
                <a:cubicBezTo>
                  <a:pt x="2087874" y="5396107"/>
                  <a:pt x="2215599" y="5373399"/>
                  <a:pt x="2341001" y="5360725"/>
                </a:cubicBezTo>
                <a:cubicBezTo>
                  <a:pt x="2537812" y="5340129"/>
                  <a:pt x="2533748" y="5339072"/>
                  <a:pt x="2710822" y="5418816"/>
                </a:cubicBezTo>
                <a:cubicBezTo>
                  <a:pt x="2743914" y="5433602"/>
                  <a:pt x="2801390" y="5438355"/>
                  <a:pt x="2833903" y="5413007"/>
                </a:cubicBezTo>
                <a:cubicBezTo>
                  <a:pt x="2896604" y="5364422"/>
                  <a:pt x="2950016" y="5368646"/>
                  <a:pt x="3011556" y="5399276"/>
                </a:cubicBezTo>
                <a:cubicBezTo>
                  <a:pt x="3077160" y="5432547"/>
                  <a:pt x="3171793" y="5391882"/>
                  <a:pt x="3254233" y="5439412"/>
                </a:cubicBezTo>
                <a:cubicBezTo>
                  <a:pt x="3099802" y="5473739"/>
                  <a:pt x="2957563" y="5473739"/>
                  <a:pt x="2792101" y="5471625"/>
                </a:cubicBezTo>
                <a:cubicBezTo>
                  <a:pt x="2846095" y="5537639"/>
                  <a:pt x="2914601" y="5536582"/>
                  <a:pt x="2977303" y="5539751"/>
                </a:cubicBezTo>
                <a:cubicBezTo>
                  <a:pt x="3214174" y="5551898"/>
                  <a:pt x="3601411" y="5660686"/>
                  <a:pt x="3656566" y="5678642"/>
                </a:cubicBezTo>
                <a:cubicBezTo>
                  <a:pt x="4280675" y="5879847"/>
                  <a:pt x="4178497" y="5898332"/>
                  <a:pt x="4858340" y="5969625"/>
                </a:cubicBezTo>
                <a:cubicBezTo>
                  <a:pt x="5261253" y="6011873"/>
                  <a:pt x="4887368" y="6032469"/>
                  <a:pt x="5296668" y="6043559"/>
                </a:cubicBezTo>
                <a:cubicBezTo>
                  <a:pt x="5349500" y="6045143"/>
                  <a:pt x="5402911" y="6044087"/>
                  <a:pt x="5456323" y="6042502"/>
                </a:cubicBezTo>
                <a:cubicBezTo>
                  <a:pt x="5368077" y="6073134"/>
                  <a:pt x="5267058" y="6100066"/>
                  <a:pt x="5267058" y="6100066"/>
                </a:cubicBezTo>
                <a:cubicBezTo>
                  <a:pt x="5267058" y="6100066"/>
                  <a:pt x="5318728" y="6208854"/>
                  <a:pt x="7095266" y="6287541"/>
                </a:cubicBezTo>
                <a:cubicBezTo>
                  <a:pt x="7422124" y="6302329"/>
                  <a:pt x="9563254" y="6024548"/>
                  <a:pt x="9707235" y="5994446"/>
                </a:cubicBezTo>
                <a:cubicBezTo>
                  <a:pt x="9844249" y="5966984"/>
                  <a:pt x="10002164" y="5671247"/>
                  <a:pt x="10083442" y="5678642"/>
                </a:cubicBezTo>
                <a:cubicBezTo>
                  <a:pt x="10103183" y="5653293"/>
                  <a:pt x="10283158" y="5139979"/>
                  <a:pt x="10338892" y="4650957"/>
                </a:cubicBezTo>
                <a:cubicBezTo>
                  <a:pt x="10448618" y="4580718"/>
                  <a:pt x="10551960" y="4503088"/>
                  <a:pt x="10628013" y="4411198"/>
                </a:cubicBezTo>
                <a:cubicBezTo>
                  <a:pt x="10675040" y="4354692"/>
                  <a:pt x="10718003" y="4298185"/>
                  <a:pt x="10802766" y="4258050"/>
                </a:cubicBezTo>
                <a:cubicBezTo>
                  <a:pt x="10755739" y="4203128"/>
                  <a:pt x="10675040" y="4190453"/>
                  <a:pt x="10614662" y="4150318"/>
                </a:cubicBezTo>
                <a:cubicBezTo>
                  <a:pt x="10610017" y="4117046"/>
                  <a:pt x="10705811" y="4127081"/>
                  <a:pt x="10681427" y="4054203"/>
                </a:cubicBezTo>
                <a:cubicBezTo>
                  <a:pt x="10648335" y="3957032"/>
                  <a:pt x="10684328" y="3846131"/>
                  <a:pt x="10520029" y="3804411"/>
                </a:cubicBezTo>
                <a:cubicBezTo>
                  <a:pt x="10476485" y="3709881"/>
                  <a:pt x="10464294" y="3558845"/>
                  <a:pt x="10568798" y="3466426"/>
                </a:cubicBezTo>
                <a:cubicBezTo>
                  <a:pt x="10724388" y="3328592"/>
                  <a:pt x="10699424" y="3240927"/>
                  <a:pt x="10499709" y="3166465"/>
                </a:cubicBezTo>
                <a:cubicBezTo>
                  <a:pt x="10474164" y="3156958"/>
                  <a:pt x="10501452" y="2570768"/>
                  <a:pt x="10489840" y="2546475"/>
                </a:cubicBezTo>
                <a:cubicBezTo>
                  <a:pt x="10508418" y="2513205"/>
                  <a:pt x="10551960" y="2521126"/>
                  <a:pt x="10584471" y="2512148"/>
                </a:cubicBezTo>
                <a:cubicBezTo>
                  <a:pt x="10726711" y="2474125"/>
                  <a:pt x="10731357" y="2474125"/>
                  <a:pt x="10695942" y="2358471"/>
                </a:cubicBezTo>
                <a:cubicBezTo>
                  <a:pt x="10685490" y="2323616"/>
                  <a:pt x="10709874" y="2309357"/>
                  <a:pt x="10732516" y="2287706"/>
                </a:cubicBezTo>
                <a:cubicBezTo>
                  <a:pt x="10817280" y="2206905"/>
                  <a:pt x="10817860" y="2205850"/>
                  <a:pt x="10731357" y="2137725"/>
                </a:cubicBezTo>
                <a:cubicBezTo>
                  <a:pt x="10706391" y="2118185"/>
                  <a:pt x="10689555" y="2097061"/>
                  <a:pt x="10678525" y="2070656"/>
                </a:cubicBezTo>
                <a:cubicBezTo>
                  <a:pt x="10658203" y="2022599"/>
                  <a:pt x="10658784" y="1982463"/>
                  <a:pt x="10735999" y="1956587"/>
                </a:cubicBezTo>
                <a:cubicBezTo>
                  <a:pt x="10789993" y="1938104"/>
                  <a:pt x="10820762" y="1916978"/>
                  <a:pt x="10824246" y="1862584"/>
                </a:cubicBezTo>
                <a:cubicBezTo>
                  <a:pt x="10826570" y="1817166"/>
                  <a:pt x="10832955" y="1787594"/>
                  <a:pt x="10773156" y="1768054"/>
                </a:cubicBezTo>
                <a:cubicBezTo>
                  <a:pt x="10724969" y="1752211"/>
                  <a:pt x="10711036" y="1718412"/>
                  <a:pt x="10716261" y="1678278"/>
                </a:cubicBezTo>
                <a:cubicBezTo>
                  <a:pt x="10728452" y="1580050"/>
                  <a:pt x="10662849" y="1522487"/>
                  <a:pt x="10554864" y="1477599"/>
                </a:cubicBezTo>
                <a:cubicBezTo>
                  <a:pt x="10452101" y="1434822"/>
                  <a:pt x="10362116" y="1377259"/>
                  <a:pt x="10267483" y="1324977"/>
                </a:cubicBezTo>
                <a:cubicBezTo>
                  <a:pt x="10162399" y="1266887"/>
                  <a:pt x="10040481" y="1232031"/>
                  <a:pt x="9913337" y="1202458"/>
                </a:cubicBezTo>
                <a:cubicBezTo>
                  <a:pt x="9936561" y="1160210"/>
                  <a:pt x="10016678" y="1183974"/>
                  <a:pt x="10024805" y="1124827"/>
                </a:cubicBezTo>
                <a:cubicBezTo>
                  <a:pt x="9826251" y="1074658"/>
                  <a:pt x="9636408" y="999139"/>
                  <a:pt x="9411726" y="980655"/>
                </a:cubicBezTo>
                <a:cubicBezTo>
                  <a:pt x="9593444" y="990161"/>
                  <a:pt x="9758326" y="922036"/>
                  <a:pt x="9930753" y="901968"/>
                </a:cubicBezTo>
                <a:cubicBezTo>
                  <a:pt x="9947008" y="868698"/>
                  <a:pt x="9909273" y="877147"/>
                  <a:pt x="9894178" y="871339"/>
                </a:cubicBezTo>
                <a:cubicBezTo>
                  <a:pt x="9879083" y="865001"/>
                  <a:pt x="9860506" y="862889"/>
                  <a:pt x="9858182" y="839125"/>
                </a:cubicBezTo>
                <a:cubicBezTo>
                  <a:pt x="9941205" y="804798"/>
                  <a:pt x="10045126" y="827506"/>
                  <a:pt x="10131050" y="792652"/>
                </a:cubicBezTo>
                <a:cubicBezTo>
                  <a:pt x="10111891" y="741954"/>
                  <a:pt x="10037578" y="772583"/>
                  <a:pt x="10006808" y="731920"/>
                </a:cubicBezTo>
                <a:cubicBezTo>
                  <a:pt x="10086927" y="724526"/>
                  <a:pt x="10161239" y="721357"/>
                  <a:pt x="10233809" y="710268"/>
                </a:cubicBezTo>
                <a:cubicBezTo>
                  <a:pt x="10290705" y="701818"/>
                  <a:pt x="10306380" y="658513"/>
                  <a:pt x="10267483" y="628940"/>
                </a:cubicBezTo>
                <a:cubicBezTo>
                  <a:pt x="10232648" y="602536"/>
                  <a:pt x="10181559" y="600422"/>
                  <a:pt x="10136275" y="589333"/>
                </a:cubicBezTo>
                <a:cubicBezTo>
                  <a:pt x="9813479" y="512230"/>
                  <a:pt x="9474428" y="487409"/>
                  <a:pt x="9131312" y="480544"/>
                </a:cubicBezTo>
                <a:cubicBezTo>
                  <a:pt x="8580936" y="469453"/>
                  <a:pt x="8028817" y="469982"/>
                  <a:pt x="7479600" y="454667"/>
                </a:cubicBezTo>
                <a:cubicBezTo>
                  <a:pt x="7227489" y="447934"/>
                  <a:pt x="6976357" y="436744"/>
                  <a:pt x="6724001" y="434021"/>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Imagem 1" descr="Texto&#10;&#10;Descrição gerada automaticamente">
            <a:extLst>
              <a:ext uri="{FF2B5EF4-FFF2-40B4-BE49-F238E27FC236}">
                <a16:creationId xmlns:a16="http://schemas.microsoft.com/office/drawing/2014/main" id="{F89BF739-C14A-6BFD-1C75-9F061CC43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1774" y="1289713"/>
            <a:ext cx="3877526" cy="4073857"/>
          </a:xfrm>
          <a:prstGeom prst="rect">
            <a:avLst/>
          </a:prstGeom>
        </p:spPr>
      </p:pic>
    </p:spTree>
    <p:extLst>
      <p:ext uri="{BB962C8B-B14F-4D97-AF65-F5344CB8AC3E}">
        <p14:creationId xmlns:p14="http://schemas.microsoft.com/office/powerpoint/2010/main" val="178130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F9D632B-299B-9D1E-D162-4C3F48C9D8B7}"/>
              </a:ext>
            </a:extLst>
          </p:cNvPr>
          <p:cNvSpPr txBox="1"/>
          <p:nvPr/>
        </p:nvSpPr>
        <p:spPr>
          <a:xfrm>
            <a:off x="502276" y="883450"/>
            <a:ext cx="10895525" cy="5330434"/>
          </a:xfrm>
          <a:prstGeom prst="rect">
            <a:avLst/>
          </a:prstGeom>
          <a:noFill/>
        </p:spPr>
        <p:txBody>
          <a:bodyPr wrap="square">
            <a:spAutoFit/>
          </a:bodyPr>
          <a:lstStyle/>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superior imediato deve tomar conhecimento da den</a:t>
            </a:r>
            <a:r>
              <a:rPr lang="pt-BR" sz="2400" kern="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ú</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ncia e de pronto, se possível, já tomar alguma providência, mas com toda cautela possível, principalmente porque até então temos apenas uma denúncia, não há nada de concreto quanto ao acusado. Sempre lembrando que todos tem direito ao contraditório e ampla defesa, ou seja, as partes envolvidas precisam expor suas razões e/ou motivos, nada pode ser julgado unilateralmente.</a:t>
            </a:r>
          </a:p>
          <a:p>
            <a:pPr algn="just">
              <a:lnSpc>
                <a:spcPct val="107000"/>
              </a:lnSpc>
              <a:spcAft>
                <a:spcPts val="800"/>
              </a:spcAft>
            </a:pPr>
            <a:endPar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contraditório é quando o acusado enfrenta as razões postas contra ele, já a ampla defesa é a oportunidade que o acusado tem de mostrar suas razões.</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endParaRPr lang="pt-BR" sz="2400" kern="0" dirty="0">
              <a:solidFill>
                <a:srgbClr val="000000"/>
              </a:solidFill>
              <a:latin typeface="Arial" panose="020B06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31687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8E20DDDA-10B5-3A6E-1A02-51DA42E5538F}"/>
              </a:ext>
            </a:extLst>
          </p:cNvPr>
          <p:cNvSpPr txBox="1"/>
          <p:nvPr/>
        </p:nvSpPr>
        <p:spPr>
          <a:xfrm>
            <a:off x="682580" y="1141334"/>
            <a:ext cx="10200068" cy="3441968"/>
          </a:xfrm>
          <a:prstGeom prst="rect">
            <a:avLst/>
          </a:prstGeom>
          <a:noFill/>
        </p:spPr>
        <p:txBody>
          <a:bodyPr wrap="square">
            <a:spAutoFit/>
          </a:bodyPr>
          <a:lstStyle/>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CF  Art. 5º Todos são iguais perante a lei, sem distinção de qualquer natureza, garantindo-se aos brasileiros e aos estrangeiros residentes no País a inviolabilidade do direito à vida, à liberdade, à igualdade, à segurança e à propriedade, nos termos seguintes:</a:t>
            </a: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LV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aos litigantes, </a:t>
            </a:r>
            <a:r>
              <a:rPr lang="pt-BR" sz="2400" kern="0" dirty="0">
                <a:effectLst/>
                <a:latin typeface="Arial" panose="020B0604020202020204" pitchFamily="34" charset="0"/>
                <a:ea typeface="Times New Roman" panose="02020603050405020304" pitchFamily="18" charset="0"/>
                <a:cs typeface="Times New Roman" panose="02020603050405020304" pitchFamily="18" charset="0"/>
              </a:rPr>
              <a:t>em processo judicial ou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administrativo, e aos acusados em geral </a:t>
            </a:r>
            <a:r>
              <a:rPr lang="pt-BR" sz="2400" b="1"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são assegurados o contraditório e ampla defesa</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com os meios e recursos a ela inerentes;</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5113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BDAC5B6-20CE-447F-8BA1-F2274AC7A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D1D22B31-BF8F-446B-9009-8A251FB17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3094406 w 12192000"/>
              <a:gd name="connsiteY0" fmla="*/ 283966 h 6858000"/>
              <a:gd name="connsiteX1" fmla="*/ 3038833 w 12192000"/>
              <a:gd name="connsiteY1" fmla="*/ 309661 h 6858000"/>
              <a:gd name="connsiteX2" fmla="*/ 3348384 w 12192000"/>
              <a:gd name="connsiteY2" fmla="*/ 406000 h 6858000"/>
              <a:gd name="connsiteX3" fmla="*/ 2864309 w 12192000"/>
              <a:gd name="connsiteY3" fmla="*/ 355295 h 6858000"/>
              <a:gd name="connsiteX4" fmla="*/ 2856039 w 12192000"/>
              <a:gd name="connsiteY4" fmla="*/ 388058 h 6858000"/>
              <a:gd name="connsiteX5" fmla="*/ 3405794 w 12192000"/>
              <a:gd name="connsiteY5" fmla="*/ 512089 h 6858000"/>
              <a:gd name="connsiteX6" fmla="*/ 3356651 w 12192000"/>
              <a:gd name="connsiteY6" fmla="*/ 531204 h 6858000"/>
              <a:gd name="connsiteX7" fmla="*/ 3064552 w 12192000"/>
              <a:gd name="connsiteY7" fmla="*/ 483228 h 6858000"/>
              <a:gd name="connsiteX8" fmla="*/ 3005765 w 12192000"/>
              <a:gd name="connsiteY8" fmla="*/ 495708 h 6858000"/>
              <a:gd name="connsiteX9" fmla="*/ 3034700 w 12192000"/>
              <a:gd name="connsiteY9" fmla="*/ 553823 h 6858000"/>
              <a:gd name="connsiteX10" fmla="*/ 3161459 w 12192000"/>
              <a:gd name="connsiteY10" fmla="*/ 576445 h 6858000"/>
              <a:gd name="connsiteX11" fmla="*/ 3358949 w 12192000"/>
              <a:gd name="connsiteY11" fmla="*/ 712961 h 6858000"/>
              <a:gd name="connsiteX12" fmla="*/ 3059960 w 12192000"/>
              <a:gd name="connsiteY12" fmla="*/ 696576 h 6858000"/>
              <a:gd name="connsiteX13" fmla="*/ 3007143 w 12192000"/>
              <a:gd name="connsiteY13" fmla="*/ 729732 h 6858000"/>
              <a:gd name="connsiteX14" fmla="*/ 2986935 w 12192000"/>
              <a:gd name="connsiteY14" fmla="*/ 772635 h 6858000"/>
              <a:gd name="connsiteX15" fmla="*/ 2871197 w 12192000"/>
              <a:gd name="connsiteY15" fmla="*/ 808127 h 6858000"/>
              <a:gd name="connsiteX16" fmla="*/ 3053071 w 12192000"/>
              <a:gd name="connsiteY16" fmla="*/ 847913 h 6858000"/>
              <a:gd name="connsiteX17" fmla="*/ 2858796 w 12192000"/>
              <a:gd name="connsiteY17" fmla="*/ 847913 h 6858000"/>
              <a:gd name="connsiteX18" fmla="*/ 2635588 w 12192000"/>
              <a:gd name="connsiteY18" fmla="*/ 820611 h 6858000"/>
              <a:gd name="connsiteX19" fmla="*/ 2397683 w 12192000"/>
              <a:gd name="connsiteY19" fmla="*/ 829190 h 6858000"/>
              <a:gd name="connsiteX20" fmla="*/ 1921874 w 12192000"/>
              <a:gd name="connsiteY20" fmla="*/ 778877 h 6858000"/>
              <a:gd name="connsiteX21" fmla="*/ 1695450 w 12192000"/>
              <a:gd name="connsiteY21" fmla="*/ 782386 h 6858000"/>
              <a:gd name="connsiteX22" fmla="*/ 2954324 w 12192000"/>
              <a:gd name="connsiteY22" fmla="*/ 1120940 h 6858000"/>
              <a:gd name="connsiteX23" fmla="*/ 2890028 w 12192000"/>
              <a:gd name="connsiteY23" fmla="*/ 1195435 h 6858000"/>
              <a:gd name="connsiteX24" fmla="*/ 3153652 w 12192000"/>
              <a:gd name="connsiteY24" fmla="*/ 1276563 h 6858000"/>
              <a:gd name="connsiteX25" fmla="*/ 3218410 w 12192000"/>
              <a:gd name="connsiteY25" fmla="*/ 1356911 h 6858000"/>
              <a:gd name="connsiteX26" fmla="*/ 3137118 w 12192000"/>
              <a:gd name="connsiteY26" fmla="*/ 1349891 h 6858000"/>
              <a:gd name="connsiteX27" fmla="*/ 3067309 w 12192000"/>
              <a:gd name="connsiteY27" fmla="*/ 1365102 h 6858000"/>
              <a:gd name="connsiteX28" fmla="*/ 3096243 w 12192000"/>
              <a:gd name="connsiteY28" fmla="*/ 1467292 h 6858000"/>
              <a:gd name="connsiteX29" fmla="*/ 3468716 w 12192000"/>
              <a:gd name="connsiteY29" fmla="*/ 1599125 h 6858000"/>
              <a:gd name="connsiteX30" fmla="*/ 3502241 w 12192000"/>
              <a:gd name="connsiteY30" fmla="*/ 1642029 h 6858000"/>
              <a:gd name="connsiteX31" fmla="*/ 3457692 w 12192000"/>
              <a:gd name="connsiteY31" fmla="*/ 1672453 h 6858000"/>
              <a:gd name="connsiteX32" fmla="*/ 3337362 w 12192000"/>
              <a:gd name="connsiteY32" fmla="*/ 1688053 h 6858000"/>
              <a:gd name="connsiteX33" fmla="*/ 3505915 w 12192000"/>
              <a:gd name="connsiteY33" fmla="*/ 1834318 h 6858000"/>
              <a:gd name="connsiteX34" fmla="*/ 3567458 w 12192000"/>
              <a:gd name="connsiteY34" fmla="*/ 1874880 h 6858000"/>
              <a:gd name="connsiteX35" fmla="*/ 3672634 w 12192000"/>
              <a:gd name="connsiteY35" fmla="*/ 1937678 h 6858000"/>
              <a:gd name="connsiteX36" fmla="*/ 3674470 w 12192000"/>
              <a:gd name="connsiteY36" fmla="*/ 1956789 h 6858000"/>
              <a:gd name="connsiteX37" fmla="*/ 3531176 w 12192000"/>
              <a:gd name="connsiteY37" fmla="*/ 2024266 h 6858000"/>
              <a:gd name="connsiteX38" fmla="*/ 3272604 w 12192000"/>
              <a:gd name="connsiteY38" fmla="*/ 2005933 h 6858000"/>
              <a:gd name="connsiteX39" fmla="*/ 3654720 w 12192000"/>
              <a:gd name="connsiteY39" fmla="*/ 2106564 h 6858000"/>
              <a:gd name="connsiteX40" fmla="*/ 2417892 w 12192000"/>
              <a:gd name="connsiteY40" fmla="*/ 1866690 h 6858000"/>
              <a:gd name="connsiteX41" fmla="*/ 2496888 w 12192000"/>
              <a:gd name="connsiteY41" fmla="*/ 1929487 h 6858000"/>
              <a:gd name="connsiteX42" fmla="*/ 2929526 w 12192000"/>
              <a:gd name="connsiteY42" fmla="*/ 2094862 h 6858000"/>
              <a:gd name="connsiteX43" fmla="*/ 3052152 w 12192000"/>
              <a:gd name="connsiteY43" fmla="*/ 2198613 h 6858000"/>
              <a:gd name="connsiteX44" fmla="*/ 3180748 w 12192000"/>
              <a:gd name="connsiteY44" fmla="*/ 2255948 h 6858000"/>
              <a:gd name="connsiteX45" fmla="*/ 3361244 w 12192000"/>
              <a:gd name="connsiteY45" fmla="*/ 2254777 h 6858000"/>
              <a:gd name="connsiteX46" fmla="*/ 3489382 w 12192000"/>
              <a:gd name="connsiteY46" fmla="*/ 2342926 h 6858000"/>
              <a:gd name="connsiteX47" fmla="*/ 3355733 w 12192000"/>
              <a:gd name="connsiteY47" fmla="*/ 2361649 h 6858000"/>
              <a:gd name="connsiteX48" fmla="*/ 3199121 w 12192000"/>
              <a:gd name="connsiteY48" fmla="*/ 2347216 h 6858000"/>
              <a:gd name="connsiteX49" fmla="*/ 2861091 w 12192000"/>
              <a:gd name="connsiteY49" fmla="*/ 2351896 h 6858000"/>
              <a:gd name="connsiteX50" fmla="*/ 2667278 w 12192000"/>
              <a:gd name="connsiteY50" fmla="*/ 2369058 h 6858000"/>
              <a:gd name="connsiteX51" fmla="*/ 2221781 w 12192000"/>
              <a:gd name="connsiteY51" fmla="*/ 2339805 h 6858000"/>
              <a:gd name="connsiteX52" fmla="*/ 2247961 w 12192000"/>
              <a:gd name="connsiteY52" fmla="*/ 2414693 h 6858000"/>
              <a:gd name="connsiteX53" fmla="*/ 2231425 w 12192000"/>
              <a:gd name="connsiteY53" fmla="*/ 2479828 h 6858000"/>
              <a:gd name="connsiteX54" fmla="*/ 2224996 w 12192000"/>
              <a:gd name="connsiteY54" fmla="*/ 2621414 h 6858000"/>
              <a:gd name="connsiteX55" fmla="*/ 2229131 w 12192000"/>
              <a:gd name="connsiteY55" fmla="*/ 2644426 h 6858000"/>
              <a:gd name="connsiteX56" fmla="*/ 2129466 w 12192000"/>
              <a:gd name="connsiteY56" fmla="*/ 2659247 h 6858000"/>
              <a:gd name="connsiteX57" fmla="*/ 2723312 w 12192000"/>
              <a:gd name="connsiteY57" fmla="*/ 2953726 h 6858000"/>
              <a:gd name="connsiteX58" fmla="*/ 2326496 w 12192000"/>
              <a:gd name="connsiteY58" fmla="*/ 2878838 h 6858000"/>
              <a:gd name="connsiteX59" fmla="*/ 2272759 w 12192000"/>
              <a:gd name="connsiteY59" fmla="*/ 3002480 h 6858000"/>
              <a:gd name="connsiteX60" fmla="*/ 2459226 w 12192000"/>
              <a:gd name="connsiteY60" fmla="*/ 3112471 h 6858000"/>
              <a:gd name="connsiteX61" fmla="*/ 2528117 w 12192000"/>
              <a:gd name="connsiteY61" fmla="*/ 3330111 h 6858000"/>
              <a:gd name="connsiteX62" fmla="*/ 2494590 w 12192000"/>
              <a:gd name="connsiteY62" fmla="*/ 3529029 h 6858000"/>
              <a:gd name="connsiteX63" fmla="*/ 2414677 w 12192000"/>
              <a:gd name="connsiteY63" fmla="*/ 3592215 h 6858000"/>
              <a:gd name="connsiteX64" fmla="*/ 2298940 w 12192000"/>
              <a:gd name="connsiteY64" fmla="*/ 3705716 h 6858000"/>
              <a:gd name="connsiteX65" fmla="*/ 2227294 w 12192000"/>
              <a:gd name="connsiteY65" fmla="*/ 3775921 h 6858000"/>
              <a:gd name="connsiteX66" fmla="*/ 1978366 w 12192000"/>
              <a:gd name="connsiteY66" fmla="*/ 3748620 h 6858000"/>
              <a:gd name="connsiteX67" fmla="*/ 2310421 w 12192000"/>
              <a:gd name="connsiteY67" fmla="*/ 3926868 h 6858000"/>
              <a:gd name="connsiteX68" fmla="*/ 2041285 w 12192000"/>
              <a:gd name="connsiteY68" fmla="*/ 3904635 h 6858000"/>
              <a:gd name="connsiteX69" fmla="*/ 1953565 w 12192000"/>
              <a:gd name="connsiteY69" fmla="*/ 3917116 h 6858000"/>
              <a:gd name="connsiteX70" fmla="*/ 2003623 w 12192000"/>
              <a:gd name="connsiteY70" fmla="*/ 3974842 h 6858000"/>
              <a:gd name="connsiteX71" fmla="*/ 2201114 w 12192000"/>
              <a:gd name="connsiteY71" fmla="*/ 4072742 h 6858000"/>
              <a:gd name="connsiteX72" fmla="*/ 2608032 w 12192000"/>
              <a:gd name="connsiteY72" fmla="*/ 4337967 h 6858000"/>
              <a:gd name="connsiteX73" fmla="*/ 2213973 w 12192000"/>
              <a:gd name="connsiteY73" fmla="*/ 4216277 h 6858000"/>
              <a:gd name="connsiteX74" fmla="*/ 2629158 w 12192000"/>
              <a:gd name="connsiteY74" fmla="*/ 4488911 h 6858000"/>
              <a:gd name="connsiteX75" fmla="*/ 2721471 w 12192000"/>
              <a:gd name="connsiteY75" fmla="*/ 4579399 h 6858000"/>
              <a:gd name="connsiteX76" fmla="*/ 2907939 w 12192000"/>
              <a:gd name="connsiteY76" fmla="*/ 4804062 h 6858000"/>
              <a:gd name="connsiteX77" fmla="*/ 2898753 w 12192000"/>
              <a:gd name="connsiteY77" fmla="*/ 4829414 h 6858000"/>
              <a:gd name="connsiteX78" fmla="*/ 2683352 w 12192000"/>
              <a:gd name="connsiteY78" fmla="*/ 4793141 h 6858000"/>
              <a:gd name="connsiteX79" fmla="*/ 2962594 w 12192000"/>
              <a:gd name="connsiteY79" fmla="*/ 4981920 h 6858000"/>
              <a:gd name="connsiteX80" fmla="*/ 3251019 w 12192000"/>
              <a:gd name="connsiteY80" fmla="*/ 5127012 h 6858000"/>
              <a:gd name="connsiteX81" fmla="*/ 3046180 w 12192000"/>
              <a:gd name="connsiteY81" fmla="*/ 5104781 h 6858000"/>
              <a:gd name="connsiteX82" fmla="*/ 2764646 w 12192000"/>
              <a:gd name="connsiteY82" fmla="*/ 5021703 h 6858000"/>
              <a:gd name="connsiteX83" fmla="*/ 2666820 w 12192000"/>
              <a:gd name="connsiteY83" fmla="*/ 5052905 h 6858000"/>
              <a:gd name="connsiteX84" fmla="*/ 2933657 w 12192000"/>
              <a:gd name="connsiteY84" fmla="*/ 5190198 h 6858000"/>
              <a:gd name="connsiteX85" fmla="*/ 3086598 w 12192000"/>
              <a:gd name="connsiteY85" fmla="*/ 5253776 h 6858000"/>
              <a:gd name="connsiteX86" fmla="*/ 3147680 w 12192000"/>
              <a:gd name="connsiteY86" fmla="*/ 5302531 h 6858000"/>
              <a:gd name="connsiteX87" fmla="*/ 3322204 w 12192000"/>
              <a:gd name="connsiteY87" fmla="*/ 5476487 h 6858000"/>
              <a:gd name="connsiteX88" fmla="*/ 3834758 w 12192000"/>
              <a:gd name="connsiteY88" fmla="*/ 5666434 h 6858000"/>
              <a:gd name="connsiteX89" fmla="*/ 4314240 w 12192000"/>
              <a:gd name="connsiteY89" fmla="*/ 5902409 h 6858000"/>
              <a:gd name="connsiteX90" fmla="*/ 4688552 w 12192000"/>
              <a:gd name="connsiteY90" fmla="*/ 6049453 h 6858000"/>
              <a:gd name="connsiteX91" fmla="*/ 5634660 w 12192000"/>
              <a:gd name="connsiteY91" fmla="*/ 6238620 h 6858000"/>
              <a:gd name="connsiteX92" fmla="*/ 9222980 w 12192000"/>
              <a:gd name="connsiteY92" fmla="*/ 4955397 h 6858000"/>
              <a:gd name="connsiteX93" fmla="*/ 9268448 w 12192000"/>
              <a:gd name="connsiteY93" fmla="*/ 4917173 h 6858000"/>
              <a:gd name="connsiteX94" fmla="*/ 9442512 w 12192000"/>
              <a:gd name="connsiteY94" fmla="*/ 4773251 h 6858000"/>
              <a:gd name="connsiteX95" fmla="*/ 9590400 w 12192000"/>
              <a:gd name="connsiteY95" fmla="*/ 4643756 h 6858000"/>
              <a:gd name="connsiteX96" fmla="*/ 9513242 w 12192000"/>
              <a:gd name="connsiteY96" fmla="*/ 4600073 h 6858000"/>
              <a:gd name="connsiteX97" fmla="*/ 9617498 w 12192000"/>
              <a:gd name="connsiteY97" fmla="*/ 4476430 h 6858000"/>
              <a:gd name="connsiteX98" fmla="*/ 9949094 w 12192000"/>
              <a:gd name="connsiteY98" fmla="*/ 4095364 h 6858000"/>
              <a:gd name="connsiteX99" fmla="*/ 10094686 w 12192000"/>
              <a:gd name="connsiteY99" fmla="*/ 4011507 h 6858000"/>
              <a:gd name="connsiteX100" fmla="*/ 10271967 w 12192000"/>
              <a:gd name="connsiteY100" fmla="*/ 3800497 h 6858000"/>
              <a:gd name="connsiteX101" fmla="*/ 10297226 w 12192000"/>
              <a:gd name="connsiteY101" fmla="*/ 3751742 h 6858000"/>
              <a:gd name="connsiteX102" fmla="*/ 10260943 w 12192000"/>
              <a:gd name="connsiteY102" fmla="*/ 3689723 h 6858000"/>
              <a:gd name="connsiteX103" fmla="*/ 10233847 w 12192000"/>
              <a:gd name="connsiteY103" fmla="*/ 3627319 h 6858000"/>
              <a:gd name="connsiteX104" fmla="*/ 10269209 w 12192000"/>
              <a:gd name="connsiteY104" fmla="*/ 3608986 h 6858000"/>
              <a:gd name="connsiteX105" fmla="*/ 10496550 w 12192000"/>
              <a:gd name="connsiteY105" fmla="*/ 3577393 h 6858000"/>
              <a:gd name="connsiteX106" fmla="*/ 10364738 w 12192000"/>
              <a:gd name="connsiteY106" fmla="*/ 3458823 h 6858000"/>
              <a:gd name="connsiteX107" fmla="*/ 10132346 w 12192000"/>
              <a:gd name="connsiteY107" fmla="*/ 3282137 h 6858000"/>
              <a:gd name="connsiteX108" fmla="*/ 10026712 w 12192000"/>
              <a:gd name="connsiteY108" fmla="*/ 3156543 h 6858000"/>
              <a:gd name="connsiteX109" fmla="*/ 10014312 w 12192000"/>
              <a:gd name="connsiteY109" fmla="*/ 3044213 h 6858000"/>
              <a:gd name="connsiteX110" fmla="*/ 9806718 w 12192000"/>
              <a:gd name="connsiteY110" fmla="*/ 2977907 h 6858000"/>
              <a:gd name="connsiteX111" fmla="*/ 10001912 w 12192000"/>
              <a:gd name="connsiteY111" fmla="*/ 2740374 h 6858000"/>
              <a:gd name="connsiteX112" fmla="*/ 10021662 w 12192000"/>
              <a:gd name="connsiteY112" fmla="*/ 2691231 h 6858000"/>
              <a:gd name="connsiteX113" fmla="*/ 9904546 w 12192000"/>
              <a:gd name="connsiteY113" fmla="*/ 2515322 h 6858000"/>
              <a:gd name="connsiteX114" fmla="*/ 9885256 w 12192000"/>
              <a:gd name="connsiteY114" fmla="*/ 2487240 h 6858000"/>
              <a:gd name="connsiteX115" fmla="*/ 9842085 w 12192000"/>
              <a:gd name="connsiteY115" fmla="*/ 2431074 h 6858000"/>
              <a:gd name="connsiteX116" fmla="*/ 9718078 w 12192000"/>
              <a:gd name="connsiteY116" fmla="*/ 2417424 h 6858000"/>
              <a:gd name="connsiteX117" fmla="*/ 9782378 w 12192000"/>
              <a:gd name="connsiteY117" fmla="*/ 2377641 h 6858000"/>
              <a:gd name="connsiteX118" fmla="*/ 9907302 w 12192000"/>
              <a:gd name="connsiteY118" fmla="*/ 2243078 h 6858000"/>
              <a:gd name="connsiteX119" fmla="*/ 9824171 w 12192000"/>
              <a:gd name="connsiteY119" fmla="*/ 2114365 h 6858000"/>
              <a:gd name="connsiteX120" fmla="*/ 9818662 w 12192000"/>
              <a:gd name="connsiteY120" fmla="*/ 2043377 h 6858000"/>
              <a:gd name="connsiteX121" fmla="*/ 9958740 w 12192000"/>
              <a:gd name="connsiteY121" fmla="*/ 1952499 h 6858000"/>
              <a:gd name="connsiteX122" fmla="*/ 10064374 w 12192000"/>
              <a:gd name="connsiteY122" fmla="*/ 1916615 h 6858000"/>
              <a:gd name="connsiteX123" fmla="*/ 10113055 w 12192000"/>
              <a:gd name="connsiteY123" fmla="*/ 1865131 h 6858000"/>
              <a:gd name="connsiteX124" fmla="*/ 10055646 w 12192000"/>
              <a:gd name="connsiteY124" fmla="*/ 1822227 h 6858000"/>
              <a:gd name="connsiteX125" fmla="*/ 9800748 w 12192000"/>
              <a:gd name="connsiteY125" fmla="*/ 1720036 h 6858000"/>
              <a:gd name="connsiteX126" fmla="*/ 9938071 w 12192000"/>
              <a:gd name="connsiteY126" fmla="*/ 1634617 h 6858000"/>
              <a:gd name="connsiteX127" fmla="*/ 9220224 w 12192000"/>
              <a:gd name="connsiteY127" fmla="*/ 1231709 h 6858000"/>
              <a:gd name="connsiteX128" fmla="*/ 9133419 w 12192000"/>
              <a:gd name="connsiteY128" fmla="*/ 1170083 h 6858000"/>
              <a:gd name="connsiteX129" fmla="*/ 8672768 w 12192000"/>
              <a:gd name="connsiteY129" fmla="*/ 1020699 h 6858000"/>
              <a:gd name="connsiteX130" fmla="*/ 8198797 w 12192000"/>
              <a:gd name="connsiteY130" fmla="*/ 915000 h 6858000"/>
              <a:gd name="connsiteX131" fmla="*/ 8528095 w 12192000"/>
              <a:gd name="connsiteY131" fmla="*/ 691898 h 6858000"/>
              <a:gd name="connsiteX132" fmla="*/ 8025190 w 12192000"/>
              <a:gd name="connsiteY132" fmla="*/ 640021 h 6858000"/>
              <a:gd name="connsiteX133" fmla="*/ 7976047 w 12192000"/>
              <a:gd name="connsiteY133" fmla="*/ 641584 h 6858000"/>
              <a:gd name="connsiteX134" fmla="*/ 6988604 w 12192000"/>
              <a:gd name="connsiteY134" fmla="*/ 607260 h 6858000"/>
              <a:gd name="connsiteX135" fmla="*/ 5573116 w 12192000"/>
              <a:gd name="connsiteY135" fmla="*/ 493368 h 6858000"/>
              <a:gd name="connsiteX136" fmla="*/ 4401503 w 12192000"/>
              <a:gd name="connsiteY136" fmla="*/ 425112 h 6858000"/>
              <a:gd name="connsiteX137" fmla="*/ 3154109 w 12192000"/>
              <a:gd name="connsiteY137" fmla="*/ 292499 h 6858000"/>
              <a:gd name="connsiteX138" fmla="*/ 3094406 w 12192000"/>
              <a:gd name="connsiteY138" fmla="*/ 283966 h 6858000"/>
              <a:gd name="connsiteX139" fmla="*/ 0 w 12192000"/>
              <a:gd name="connsiteY139" fmla="*/ 0 h 6858000"/>
              <a:gd name="connsiteX140" fmla="*/ 12192000 w 12192000"/>
              <a:gd name="connsiteY140" fmla="*/ 0 h 6858000"/>
              <a:gd name="connsiteX141" fmla="*/ 12192000 w 12192000"/>
              <a:gd name="connsiteY141" fmla="*/ 6858000 h 6858000"/>
              <a:gd name="connsiteX142" fmla="*/ 0 w 12192000"/>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2192000" h="6858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Imagem 1" descr="Logotipo&#10;&#10;Descrição gerada automaticamente">
            <a:extLst>
              <a:ext uri="{FF2B5EF4-FFF2-40B4-BE49-F238E27FC236}">
                <a16:creationId xmlns:a16="http://schemas.microsoft.com/office/drawing/2014/main" id="{B7E7FCFA-3EDB-BD73-DB88-EC386915A9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2417" y="1201003"/>
            <a:ext cx="3727608" cy="4107976"/>
          </a:xfrm>
          <a:prstGeom prst="rect">
            <a:avLst/>
          </a:prstGeom>
        </p:spPr>
      </p:pic>
      <p:sp>
        <p:nvSpPr>
          <p:cNvPr id="4" name="CaixaDeTexto 3">
            <a:extLst>
              <a:ext uri="{FF2B5EF4-FFF2-40B4-BE49-F238E27FC236}">
                <a16:creationId xmlns:a16="http://schemas.microsoft.com/office/drawing/2014/main" id="{B2351D87-A785-314C-B3B6-43E175099A98}"/>
              </a:ext>
            </a:extLst>
          </p:cNvPr>
          <p:cNvSpPr txBox="1"/>
          <p:nvPr/>
        </p:nvSpPr>
        <p:spPr>
          <a:xfrm>
            <a:off x="572395" y="5656997"/>
            <a:ext cx="11307651" cy="830997"/>
          </a:xfrm>
          <a:prstGeom prst="rect">
            <a:avLst/>
          </a:prstGeom>
          <a:noFill/>
        </p:spPr>
        <p:txBody>
          <a:bodyPr wrap="square">
            <a:spAutoFit/>
          </a:bodyPr>
          <a:lstStyle/>
          <a:p>
            <a:r>
              <a:rPr lang="pt-BR" sz="2400" dirty="0">
                <a:effectLst/>
                <a:latin typeface="Arial" panose="020B0604020202020204" pitchFamily="34" charset="0"/>
                <a:ea typeface="Aptos" panose="020B0004020202020204" pitchFamily="34" charset="0"/>
              </a:rPr>
              <a:t>O RH é o responsável pela ficha funcional de todos os servidores então deve ser dada ciência da ocorrência</a:t>
            </a:r>
            <a:endParaRPr lang="pt-BR" sz="2400" dirty="0"/>
          </a:p>
        </p:txBody>
      </p:sp>
    </p:spTree>
    <p:extLst>
      <p:ext uri="{BB962C8B-B14F-4D97-AF65-F5344CB8AC3E}">
        <p14:creationId xmlns:p14="http://schemas.microsoft.com/office/powerpoint/2010/main" val="1710102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7F55EAC-550A-4BDD-9099-3F20B8FA0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DC4F5A5F-493F-49AE-89B6-D5AF5EBC8B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724001 w 12192000"/>
              <a:gd name="connsiteY0" fmla="*/ 434021 h 6858000"/>
              <a:gd name="connsiteX1" fmla="*/ 6471155 w 12192000"/>
              <a:gd name="connsiteY1" fmla="*/ 434599 h 6858000"/>
              <a:gd name="connsiteX2" fmla="*/ 5384913 w 12192000"/>
              <a:gd name="connsiteY2" fmla="*/ 497971 h 6858000"/>
              <a:gd name="connsiteX3" fmla="*/ 4818280 w 12192000"/>
              <a:gd name="connsiteY3" fmla="*/ 541802 h 6858000"/>
              <a:gd name="connsiteX4" fmla="*/ 3965428 w 12192000"/>
              <a:gd name="connsiteY4" fmla="*/ 675942 h 6858000"/>
              <a:gd name="connsiteX5" fmla="*/ 3699528 w 12192000"/>
              <a:gd name="connsiteY5" fmla="*/ 770472 h 6858000"/>
              <a:gd name="connsiteX6" fmla="*/ 3438854 w 12192000"/>
              <a:gd name="connsiteY6" fmla="*/ 834899 h 6858000"/>
              <a:gd name="connsiteX7" fmla="*/ 3367443 w 12192000"/>
              <a:gd name="connsiteY7" fmla="*/ 893518 h 6858000"/>
              <a:gd name="connsiteX8" fmla="*/ 3467301 w 12192000"/>
              <a:gd name="connsiteY8" fmla="*/ 953722 h 6858000"/>
              <a:gd name="connsiteX9" fmla="*/ 3889955 w 12192000"/>
              <a:gd name="connsiteY9" fmla="*/ 977486 h 6858000"/>
              <a:gd name="connsiteX10" fmla="*/ 3502135 w 12192000"/>
              <a:gd name="connsiteY10" fmla="*/ 1054062 h 6858000"/>
              <a:gd name="connsiteX11" fmla="*/ 4072832 w 12192000"/>
              <a:gd name="connsiteY11" fmla="*/ 1017622 h 6858000"/>
              <a:gd name="connsiteX12" fmla="*/ 4244099 w 12192000"/>
              <a:gd name="connsiteY12" fmla="*/ 1030825 h 6858000"/>
              <a:gd name="connsiteX13" fmla="*/ 4095475 w 12192000"/>
              <a:gd name="connsiteY13" fmla="*/ 1092084 h 6858000"/>
              <a:gd name="connsiteX14" fmla="*/ 3327386 w 12192000"/>
              <a:gd name="connsiteY14" fmla="*/ 1215660 h 6858000"/>
              <a:gd name="connsiteX15" fmla="*/ 3254813 w 12192000"/>
              <a:gd name="connsiteY15" fmla="*/ 1226749 h 6858000"/>
              <a:gd name="connsiteX16" fmla="*/ 2776427 w 12192000"/>
              <a:gd name="connsiteY16" fmla="*/ 1401552 h 6858000"/>
              <a:gd name="connsiteX17" fmla="*/ 3063226 w 12192000"/>
              <a:gd name="connsiteY17" fmla="*/ 1384124 h 6858000"/>
              <a:gd name="connsiteX18" fmla="*/ 2754945 w 12192000"/>
              <a:gd name="connsiteY18" fmla="*/ 1495025 h 6858000"/>
              <a:gd name="connsiteX19" fmla="*/ 2381061 w 12192000"/>
              <a:gd name="connsiteY19" fmla="*/ 1619658 h 6858000"/>
              <a:gd name="connsiteX20" fmla="*/ 2008336 w 12192000"/>
              <a:gd name="connsiteY20" fmla="*/ 1814527 h 6858000"/>
              <a:gd name="connsiteX21" fmla="*/ 1740695 w 12192000"/>
              <a:gd name="connsiteY21" fmla="*/ 1914337 h 6858000"/>
              <a:gd name="connsiteX22" fmla="*/ 1787720 w 12192000"/>
              <a:gd name="connsiteY22" fmla="*/ 1991970 h 6858000"/>
              <a:gd name="connsiteX23" fmla="*/ 1754048 w 12192000"/>
              <a:gd name="connsiteY23" fmla="*/ 2078049 h 6858000"/>
              <a:gd name="connsiteX24" fmla="*/ 2228951 w 12192000"/>
              <a:gd name="connsiteY24" fmla="*/ 1996721 h 6858000"/>
              <a:gd name="connsiteX25" fmla="*/ 2054781 w 12192000"/>
              <a:gd name="connsiteY25" fmla="*/ 2053228 h 6858000"/>
              <a:gd name="connsiteX26" fmla="*/ 1985693 w 12192000"/>
              <a:gd name="connsiteY26" fmla="*/ 2109207 h 6858000"/>
              <a:gd name="connsiteX27" fmla="*/ 2061168 w 12192000"/>
              <a:gd name="connsiteY27" fmla="*/ 2130859 h 6858000"/>
              <a:gd name="connsiteX28" fmla="*/ 2388026 w 12192000"/>
              <a:gd name="connsiteY28" fmla="*/ 2184726 h 6858000"/>
              <a:gd name="connsiteX29" fmla="*/ 1560719 w 12192000"/>
              <a:gd name="connsiteY29" fmla="*/ 2384876 h 6858000"/>
              <a:gd name="connsiteX30" fmla="*/ 1679734 w 12192000"/>
              <a:gd name="connsiteY30" fmla="*/ 2400191 h 6858000"/>
              <a:gd name="connsiteX31" fmla="*/ 2882089 w 12192000"/>
              <a:gd name="connsiteY31" fmla="*/ 2383292 h 6858000"/>
              <a:gd name="connsiteX32" fmla="*/ 3116638 w 12192000"/>
              <a:gd name="connsiteY32" fmla="*/ 2359528 h 6858000"/>
              <a:gd name="connsiteX33" fmla="*/ 2897765 w 12192000"/>
              <a:gd name="connsiteY33" fmla="*/ 2758243 h 6858000"/>
              <a:gd name="connsiteX34" fmla="*/ 2981367 w 12192000"/>
              <a:gd name="connsiteY34" fmla="*/ 2829008 h 6858000"/>
              <a:gd name="connsiteX35" fmla="*/ 2682955 w 12192000"/>
              <a:gd name="connsiteY35" fmla="*/ 2846436 h 6858000"/>
              <a:gd name="connsiteX36" fmla="*/ 2099485 w 12192000"/>
              <a:gd name="connsiteY36" fmla="*/ 3066653 h 6858000"/>
              <a:gd name="connsiteX37" fmla="*/ 1807460 w 12192000"/>
              <a:gd name="connsiteY37" fmla="*/ 3454808 h 6858000"/>
              <a:gd name="connsiteX38" fmla="*/ 1921251 w 12192000"/>
              <a:gd name="connsiteY38" fmla="*/ 3540889 h 6858000"/>
              <a:gd name="connsiteX39" fmla="*/ 1453313 w 12192000"/>
              <a:gd name="connsiteY39" fmla="*/ 3637002 h 6858000"/>
              <a:gd name="connsiteX40" fmla="*/ 1686122 w 12192000"/>
              <a:gd name="connsiteY40" fmla="*/ 3667634 h 6858000"/>
              <a:gd name="connsiteX41" fmla="*/ 1513692 w 12192000"/>
              <a:gd name="connsiteY41" fmla="*/ 3725196 h 6858000"/>
              <a:gd name="connsiteX42" fmla="*/ 1369711 w 12192000"/>
              <a:gd name="connsiteY42" fmla="*/ 3826063 h 6858000"/>
              <a:gd name="connsiteX43" fmla="*/ 2051298 w 12192000"/>
              <a:gd name="connsiteY43" fmla="*/ 3754242 h 6858000"/>
              <a:gd name="connsiteX44" fmla="*/ 2245207 w 12192000"/>
              <a:gd name="connsiteY44" fmla="*/ 3797018 h 6858000"/>
              <a:gd name="connsiteX45" fmla="*/ 2353192 w 12192000"/>
              <a:gd name="connsiteY45" fmla="*/ 3796489 h 6858000"/>
              <a:gd name="connsiteX46" fmla="*/ 2490207 w 12192000"/>
              <a:gd name="connsiteY46" fmla="*/ 3801242 h 6858000"/>
              <a:gd name="connsiteX47" fmla="*/ 2375835 w 12192000"/>
              <a:gd name="connsiteY47" fmla="*/ 3839794 h 6858000"/>
              <a:gd name="connsiteX48" fmla="*/ 2522138 w 12192000"/>
              <a:gd name="connsiteY48" fmla="*/ 4009841 h 6858000"/>
              <a:gd name="connsiteX49" fmla="*/ 1998466 w 12192000"/>
              <a:gd name="connsiteY49" fmla="*/ 4130778 h 6858000"/>
              <a:gd name="connsiteX50" fmla="*/ 2114580 w 12192000"/>
              <a:gd name="connsiteY50" fmla="*/ 4154543 h 6858000"/>
              <a:gd name="connsiteX51" fmla="*/ 2177862 w 12192000"/>
              <a:gd name="connsiteY51" fmla="*/ 4189925 h 6858000"/>
              <a:gd name="connsiteX52" fmla="*/ 1868419 w 12192000"/>
              <a:gd name="connsiteY52" fmla="*/ 4382153 h 6858000"/>
              <a:gd name="connsiteX53" fmla="*/ 2279460 w 12192000"/>
              <a:gd name="connsiteY53" fmla="*/ 4356805 h 6858000"/>
              <a:gd name="connsiteX54" fmla="*/ 2029817 w 12192000"/>
              <a:gd name="connsiteY54" fmla="*/ 4468235 h 6858000"/>
              <a:gd name="connsiteX55" fmla="*/ 1560137 w 12192000"/>
              <a:gd name="connsiteY55" fmla="*/ 4730172 h 6858000"/>
              <a:gd name="connsiteX56" fmla="*/ 1956664 w 12192000"/>
              <a:gd name="connsiteY56" fmla="*/ 4820477 h 6858000"/>
              <a:gd name="connsiteX57" fmla="*/ 3268168 w 12192000"/>
              <a:gd name="connsiteY57" fmla="*/ 4852692 h 6858000"/>
              <a:gd name="connsiteX58" fmla="*/ 2807197 w 12192000"/>
              <a:gd name="connsiteY58" fmla="*/ 4939300 h 6858000"/>
              <a:gd name="connsiteX59" fmla="*/ 2721272 w 12192000"/>
              <a:gd name="connsiteY59" fmla="*/ 4970458 h 6858000"/>
              <a:gd name="connsiteX60" fmla="*/ 2802552 w 12192000"/>
              <a:gd name="connsiteY60" fmla="*/ 5014291 h 6858000"/>
              <a:gd name="connsiteX61" fmla="*/ 2537812 w 12192000"/>
              <a:gd name="connsiteY61" fmla="*/ 5053898 h 6858000"/>
              <a:gd name="connsiteX62" fmla="*/ 2569744 w 12192000"/>
              <a:gd name="connsiteY62" fmla="*/ 5153182 h 6858000"/>
              <a:gd name="connsiteX63" fmla="*/ 1987436 w 12192000"/>
              <a:gd name="connsiteY63" fmla="*/ 5334320 h 6858000"/>
              <a:gd name="connsiteX64" fmla="*/ 1972921 w 12192000"/>
              <a:gd name="connsiteY64" fmla="*/ 5382376 h 6858000"/>
              <a:gd name="connsiteX65" fmla="*/ 2341001 w 12192000"/>
              <a:gd name="connsiteY65" fmla="*/ 5360725 h 6858000"/>
              <a:gd name="connsiteX66" fmla="*/ 2710822 w 12192000"/>
              <a:gd name="connsiteY66" fmla="*/ 5418816 h 6858000"/>
              <a:gd name="connsiteX67" fmla="*/ 2833903 w 12192000"/>
              <a:gd name="connsiteY67" fmla="*/ 5413007 h 6858000"/>
              <a:gd name="connsiteX68" fmla="*/ 3011556 w 12192000"/>
              <a:gd name="connsiteY68" fmla="*/ 5399276 h 6858000"/>
              <a:gd name="connsiteX69" fmla="*/ 3254233 w 12192000"/>
              <a:gd name="connsiteY69" fmla="*/ 5439412 h 6858000"/>
              <a:gd name="connsiteX70" fmla="*/ 2792101 w 12192000"/>
              <a:gd name="connsiteY70" fmla="*/ 5471625 h 6858000"/>
              <a:gd name="connsiteX71" fmla="*/ 2977303 w 12192000"/>
              <a:gd name="connsiteY71" fmla="*/ 5539751 h 6858000"/>
              <a:gd name="connsiteX72" fmla="*/ 3656566 w 12192000"/>
              <a:gd name="connsiteY72" fmla="*/ 5678642 h 6858000"/>
              <a:gd name="connsiteX73" fmla="*/ 4858340 w 12192000"/>
              <a:gd name="connsiteY73" fmla="*/ 5969625 h 6858000"/>
              <a:gd name="connsiteX74" fmla="*/ 5296668 w 12192000"/>
              <a:gd name="connsiteY74" fmla="*/ 6043559 h 6858000"/>
              <a:gd name="connsiteX75" fmla="*/ 5456323 w 12192000"/>
              <a:gd name="connsiteY75" fmla="*/ 6042502 h 6858000"/>
              <a:gd name="connsiteX76" fmla="*/ 5267058 w 12192000"/>
              <a:gd name="connsiteY76" fmla="*/ 6100066 h 6858000"/>
              <a:gd name="connsiteX77" fmla="*/ 7095266 w 12192000"/>
              <a:gd name="connsiteY77" fmla="*/ 6287541 h 6858000"/>
              <a:gd name="connsiteX78" fmla="*/ 9707235 w 12192000"/>
              <a:gd name="connsiteY78" fmla="*/ 5994446 h 6858000"/>
              <a:gd name="connsiteX79" fmla="*/ 10083442 w 12192000"/>
              <a:gd name="connsiteY79" fmla="*/ 5678642 h 6858000"/>
              <a:gd name="connsiteX80" fmla="*/ 10338892 w 12192000"/>
              <a:gd name="connsiteY80" fmla="*/ 4650957 h 6858000"/>
              <a:gd name="connsiteX81" fmla="*/ 10628013 w 12192000"/>
              <a:gd name="connsiteY81" fmla="*/ 4411198 h 6858000"/>
              <a:gd name="connsiteX82" fmla="*/ 10802766 w 12192000"/>
              <a:gd name="connsiteY82" fmla="*/ 4258050 h 6858000"/>
              <a:gd name="connsiteX83" fmla="*/ 10614662 w 12192000"/>
              <a:gd name="connsiteY83" fmla="*/ 4150318 h 6858000"/>
              <a:gd name="connsiteX84" fmla="*/ 10681427 w 12192000"/>
              <a:gd name="connsiteY84" fmla="*/ 4054203 h 6858000"/>
              <a:gd name="connsiteX85" fmla="*/ 10520029 w 12192000"/>
              <a:gd name="connsiteY85" fmla="*/ 3804411 h 6858000"/>
              <a:gd name="connsiteX86" fmla="*/ 10568798 w 12192000"/>
              <a:gd name="connsiteY86" fmla="*/ 3466426 h 6858000"/>
              <a:gd name="connsiteX87" fmla="*/ 10499709 w 12192000"/>
              <a:gd name="connsiteY87" fmla="*/ 3166465 h 6858000"/>
              <a:gd name="connsiteX88" fmla="*/ 10489840 w 12192000"/>
              <a:gd name="connsiteY88" fmla="*/ 2546475 h 6858000"/>
              <a:gd name="connsiteX89" fmla="*/ 10584471 w 12192000"/>
              <a:gd name="connsiteY89" fmla="*/ 2512148 h 6858000"/>
              <a:gd name="connsiteX90" fmla="*/ 10695942 w 12192000"/>
              <a:gd name="connsiteY90" fmla="*/ 2358471 h 6858000"/>
              <a:gd name="connsiteX91" fmla="*/ 10732516 w 12192000"/>
              <a:gd name="connsiteY91" fmla="*/ 2287706 h 6858000"/>
              <a:gd name="connsiteX92" fmla="*/ 10731357 w 12192000"/>
              <a:gd name="connsiteY92" fmla="*/ 2137725 h 6858000"/>
              <a:gd name="connsiteX93" fmla="*/ 10678525 w 12192000"/>
              <a:gd name="connsiteY93" fmla="*/ 2070656 h 6858000"/>
              <a:gd name="connsiteX94" fmla="*/ 10735999 w 12192000"/>
              <a:gd name="connsiteY94" fmla="*/ 1956587 h 6858000"/>
              <a:gd name="connsiteX95" fmla="*/ 10824246 w 12192000"/>
              <a:gd name="connsiteY95" fmla="*/ 1862584 h 6858000"/>
              <a:gd name="connsiteX96" fmla="*/ 10773156 w 12192000"/>
              <a:gd name="connsiteY96" fmla="*/ 1768054 h 6858000"/>
              <a:gd name="connsiteX97" fmla="*/ 10716261 w 12192000"/>
              <a:gd name="connsiteY97" fmla="*/ 1678278 h 6858000"/>
              <a:gd name="connsiteX98" fmla="*/ 10554864 w 12192000"/>
              <a:gd name="connsiteY98" fmla="*/ 1477599 h 6858000"/>
              <a:gd name="connsiteX99" fmla="*/ 10267483 w 12192000"/>
              <a:gd name="connsiteY99" fmla="*/ 1324977 h 6858000"/>
              <a:gd name="connsiteX100" fmla="*/ 9913337 w 12192000"/>
              <a:gd name="connsiteY100" fmla="*/ 1202458 h 6858000"/>
              <a:gd name="connsiteX101" fmla="*/ 10024805 w 12192000"/>
              <a:gd name="connsiteY101" fmla="*/ 1124827 h 6858000"/>
              <a:gd name="connsiteX102" fmla="*/ 9411726 w 12192000"/>
              <a:gd name="connsiteY102" fmla="*/ 980655 h 6858000"/>
              <a:gd name="connsiteX103" fmla="*/ 9930753 w 12192000"/>
              <a:gd name="connsiteY103" fmla="*/ 901968 h 6858000"/>
              <a:gd name="connsiteX104" fmla="*/ 9894178 w 12192000"/>
              <a:gd name="connsiteY104" fmla="*/ 871339 h 6858000"/>
              <a:gd name="connsiteX105" fmla="*/ 9858182 w 12192000"/>
              <a:gd name="connsiteY105" fmla="*/ 839125 h 6858000"/>
              <a:gd name="connsiteX106" fmla="*/ 10131050 w 12192000"/>
              <a:gd name="connsiteY106" fmla="*/ 792652 h 6858000"/>
              <a:gd name="connsiteX107" fmla="*/ 10006808 w 12192000"/>
              <a:gd name="connsiteY107" fmla="*/ 731920 h 6858000"/>
              <a:gd name="connsiteX108" fmla="*/ 10233809 w 12192000"/>
              <a:gd name="connsiteY108" fmla="*/ 710268 h 6858000"/>
              <a:gd name="connsiteX109" fmla="*/ 10267483 w 12192000"/>
              <a:gd name="connsiteY109" fmla="*/ 628940 h 6858000"/>
              <a:gd name="connsiteX110" fmla="*/ 10136275 w 12192000"/>
              <a:gd name="connsiteY110" fmla="*/ 589333 h 6858000"/>
              <a:gd name="connsiteX111" fmla="*/ 9131312 w 12192000"/>
              <a:gd name="connsiteY111" fmla="*/ 480544 h 6858000"/>
              <a:gd name="connsiteX112" fmla="*/ 7479600 w 12192000"/>
              <a:gd name="connsiteY112" fmla="*/ 454667 h 6858000"/>
              <a:gd name="connsiteX113" fmla="*/ 6724001 w 12192000"/>
              <a:gd name="connsiteY113" fmla="*/ 434021 h 6858000"/>
              <a:gd name="connsiteX114" fmla="*/ 0 w 12192000"/>
              <a:gd name="connsiteY114" fmla="*/ 0 h 6858000"/>
              <a:gd name="connsiteX115" fmla="*/ 12192000 w 12192000"/>
              <a:gd name="connsiteY115" fmla="*/ 0 h 6858000"/>
              <a:gd name="connsiteX116" fmla="*/ 12192000 w 12192000"/>
              <a:gd name="connsiteY116" fmla="*/ 6858000 h 6858000"/>
              <a:gd name="connsiteX117" fmla="*/ 0 w 12192000"/>
              <a:gd name="connsiteY11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2192000" h="6858000">
                <a:moveTo>
                  <a:pt x="6724001" y="434021"/>
                </a:moveTo>
                <a:cubicBezTo>
                  <a:pt x="6639882" y="433113"/>
                  <a:pt x="6555627" y="433147"/>
                  <a:pt x="6471155" y="434599"/>
                </a:cubicBezTo>
                <a:cubicBezTo>
                  <a:pt x="6109461" y="440937"/>
                  <a:pt x="5748349" y="439351"/>
                  <a:pt x="5384913" y="497971"/>
                </a:cubicBezTo>
                <a:cubicBezTo>
                  <a:pt x="5199132" y="528072"/>
                  <a:pt x="5005803" y="518038"/>
                  <a:pt x="4818280" y="541802"/>
                </a:cubicBezTo>
                <a:cubicBezTo>
                  <a:pt x="4532641" y="578242"/>
                  <a:pt x="4247003" y="621019"/>
                  <a:pt x="3965428" y="675942"/>
                </a:cubicBezTo>
                <a:cubicBezTo>
                  <a:pt x="3877181" y="693369"/>
                  <a:pt x="3768034" y="703930"/>
                  <a:pt x="3699528" y="770472"/>
                </a:cubicBezTo>
                <a:cubicBezTo>
                  <a:pt x="3590961" y="728224"/>
                  <a:pt x="3523617" y="807966"/>
                  <a:pt x="3438854" y="834899"/>
                </a:cubicBezTo>
                <a:cubicBezTo>
                  <a:pt x="3405761" y="845462"/>
                  <a:pt x="3362218" y="860248"/>
                  <a:pt x="3367443" y="893518"/>
                </a:cubicBezTo>
                <a:cubicBezTo>
                  <a:pt x="3372089" y="935238"/>
                  <a:pt x="3420855" y="962172"/>
                  <a:pt x="3467301" y="953722"/>
                </a:cubicBezTo>
                <a:cubicBezTo>
                  <a:pt x="3611863" y="927317"/>
                  <a:pt x="3741328" y="986464"/>
                  <a:pt x="3889955" y="977486"/>
                </a:cubicBezTo>
                <a:cubicBezTo>
                  <a:pt x="3760488" y="1002836"/>
                  <a:pt x="3631601" y="1028713"/>
                  <a:pt x="3502135" y="1054062"/>
                </a:cubicBezTo>
                <a:cubicBezTo>
                  <a:pt x="3694303" y="1074129"/>
                  <a:pt x="3883568" y="1038218"/>
                  <a:pt x="4072832" y="1017622"/>
                </a:cubicBezTo>
                <a:cubicBezTo>
                  <a:pt x="4133792" y="1011285"/>
                  <a:pt x="4228424" y="962699"/>
                  <a:pt x="4244099" y="1030825"/>
                </a:cubicBezTo>
                <a:cubicBezTo>
                  <a:pt x="4254550" y="1076242"/>
                  <a:pt x="4152951" y="1079410"/>
                  <a:pt x="4095475" y="1092084"/>
                </a:cubicBezTo>
                <a:cubicBezTo>
                  <a:pt x="3841766" y="1146479"/>
                  <a:pt x="3583994" y="1178165"/>
                  <a:pt x="3327386" y="1215660"/>
                </a:cubicBezTo>
                <a:cubicBezTo>
                  <a:pt x="3303001" y="1219357"/>
                  <a:pt x="3271070" y="1216188"/>
                  <a:pt x="3254813" y="1226749"/>
                </a:cubicBezTo>
                <a:cubicBezTo>
                  <a:pt x="3123605" y="1311774"/>
                  <a:pt x="2957563" y="1339765"/>
                  <a:pt x="2776427" y="1401552"/>
                </a:cubicBezTo>
                <a:cubicBezTo>
                  <a:pt x="2890798" y="1430598"/>
                  <a:pt x="2968012" y="1370921"/>
                  <a:pt x="3063226" y="1384124"/>
                </a:cubicBezTo>
                <a:cubicBezTo>
                  <a:pt x="2966272" y="1448024"/>
                  <a:pt x="2853641" y="1460171"/>
                  <a:pt x="2754945" y="1495025"/>
                </a:cubicBezTo>
                <a:cubicBezTo>
                  <a:pt x="2684117" y="1519846"/>
                  <a:pt x="2421119" y="1597477"/>
                  <a:pt x="2381061" y="1619658"/>
                </a:cubicBezTo>
                <a:cubicBezTo>
                  <a:pt x="2260302" y="1688311"/>
                  <a:pt x="2107033" y="1720525"/>
                  <a:pt x="2008336" y="1814527"/>
                </a:cubicBezTo>
                <a:cubicBezTo>
                  <a:pt x="1938668" y="1880540"/>
                  <a:pt x="1822554" y="1868393"/>
                  <a:pt x="1740695" y="1914337"/>
                </a:cubicBezTo>
                <a:cubicBezTo>
                  <a:pt x="1711667" y="1957642"/>
                  <a:pt x="1767982" y="1968733"/>
                  <a:pt x="1787720" y="1991970"/>
                </a:cubicBezTo>
                <a:cubicBezTo>
                  <a:pt x="1813846" y="2023126"/>
                  <a:pt x="1767401" y="2040555"/>
                  <a:pt x="1754048" y="2078049"/>
                </a:cubicBezTo>
                <a:cubicBezTo>
                  <a:pt x="1907898" y="2035802"/>
                  <a:pt x="2054781" y="2010981"/>
                  <a:pt x="2228951" y="1996721"/>
                </a:cubicBezTo>
                <a:cubicBezTo>
                  <a:pt x="2171475" y="2057452"/>
                  <a:pt x="2101807" y="2031048"/>
                  <a:pt x="2054781" y="2053228"/>
                </a:cubicBezTo>
                <a:cubicBezTo>
                  <a:pt x="2024011" y="2067487"/>
                  <a:pt x="1976984" y="2073824"/>
                  <a:pt x="1985693" y="2109207"/>
                </a:cubicBezTo>
                <a:cubicBezTo>
                  <a:pt x="1992660" y="2137196"/>
                  <a:pt x="2032140" y="2133500"/>
                  <a:pt x="2061168" y="2130859"/>
                </a:cubicBezTo>
                <a:cubicBezTo>
                  <a:pt x="2172636" y="2120825"/>
                  <a:pt x="2281202" y="2117656"/>
                  <a:pt x="2388026" y="2184726"/>
                </a:cubicBezTo>
                <a:cubicBezTo>
                  <a:pt x="2116321" y="2282425"/>
                  <a:pt x="1803977" y="2241233"/>
                  <a:pt x="1560719" y="2384876"/>
                </a:cubicBezTo>
                <a:cubicBezTo>
                  <a:pt x="1594973" y="2429237"/>
                  <a:pt x="1643739" y="2405472"/>
                  <a:pt x="1679734" y="2400191"/>
                </a:cubicBezTo>
                <a:cubicBezTo>
                  <a:pt x="1916026" y="2364279"/>
                  <a:pt x="2760170" y="2428180"/>
                  <a:pt x="2882089" y="2383292"/>
                </a:cubicBezTo>
                <a:cubicBezTo>
                  <a:pt x="2956983" y="2355830"/>
                  <a:pt x="3035941" y="2342628"/>
                  <a:pt x="3116638" y="2359528"/>
                </a:cubicBezTo>
                <a:cubicBezTo>
                  <a:pt x="3194434" y="2375898"/>
                  <a:pt x="3174696" y="2605622"/>
                  <a:pt x="2897765" y="2758243"/>
                </a:cubicBezTo>
                <a:cubicBezTo>
                  <a:pt x="2858286" y="2779895"/>
                  <a:pt x="3034779" y="2811053"/>
                  <a:pt x="2981367" y="2829008"/>
                </a:cubicBezTo>
                <a:cubicBezTo>
                  <a:pt x="2939566" y="2843267"/>
                  <a:pt x="2734626" y="2835346"/>
                  <a:pt x="2682955" y="2846436"/>
                </a:cubicBezTo>
                <a:cubicBezTo>
                  <a:pt x="2662635" y="2851188"/>
                  <a:pt x="2040267" y="3029159"/>
                  <a:pt x="2099485" y="3066653"/>
                </a:cubicBezTo>
                <a:cubicBezTo>
                  <a:pt x="2276558" y="3179139"/>
                  <a:pt x="2869897" y="3385098"/>
                  <a:pt x="1807460" y="3454808"/>
                </a:cubicBezTo>
                <a:cubicBezTo>
                  <a:pt x="1841132" y="3495472"/>
                  <a:pt x="1934024" y="3469596"/>
                  <a:pt x="1921251" y="3540889"/>
                </a:cubicBezTo>
                <a:cubicBezTo>
                  <a:pt x="1780173" y="3579440"/>
                  <a:pt x="1617035" y="3577328"/>
                  <a:pt x="1453313" y="3637002"/>
                </a:cubicBezTo>
                <a:cubicBezTo>
                  <a:pt x="1527047" y="3680307"/>
                  <a:pt x="1611808" y="3653902"/>
                  <a:pt x="1686122" y="3667634"/>
                </a:cubicBezTo>
                <a:cubicBezTo>
                  <a:pt x="1644320" y="3722027"/>
                  <a:pt x="1572330" y="3713578"/>
                  <a:pt x="1513692" y="3725196"/>
                </a:cubicBezTo>
                <a:cubicBezTo>
                  <a:pt x="1459700" y="3736286"/>
                  <a:pt x="1345329" y="3830816"/>
                  <a:pt x="1369711" y="3826063"/>
                </a:cubicBezTo>
                <a:cubicBezTo>
                  <a:pt x="1595553" y="3783815"/>
                  <a:pt x="1824877" y="3795434"/>
                  <a:pt x="2051298" y="3754242"/>
                </a:cubicBezTo>
                <a:cubicBezTo>
                  <a:pt x="2126192" y="3740511"/>
                  <a:pt x="2210955" y="3714106"/>
                  <a:pt x="2245207" y="3797018"/>
                </a:cubicBezTo>
                <a:cubicBezTo>
                  <a:pt x="2255659" y="3821310"/>
                  <a:pt x="2248109" y="3829232"/>
                  <a:pt x="2353192" y="3796489"/>
                </a:cubicBezTo>
                <a:cubicBezTo>
                  <a:pt x="2394414" y="3783815"/>
                  <a:pt x="2448988" y="3770085"/>
                  <a:pt x="2490207" y="3801242"/>
                </a:cubicBezTo>
                <a:cubicBezTo>
                  <a:pt x="2464082" y="3840321"/>
                  <a:pt x="2413572" y="3828703"/>
                  <a:pt x="2375835" y="3839794"/>
                </a:cubicBezTo>
                <a:cubicBezTo>
                  <a:pt x="2275978" y="3868311"/>
                  <a:pt x="2619094" y="3977100"/>
                  <a:pt x="2522138" y="4009841"/>
                </a:cubicBezTo>
                <a:cubicBezTo>
                  <a:pt x="2323584" y="4076912"/>
                  <a:pt x="2199343" y="4057372"/>
                  <a:pt x="1998466" y="4130778"/>
                </a:cubicBezTo>
                <a:cubicBezTo>
                  <a:pt x="2066973" y="4129192"/>
                  <a:pt x="2046072" y="4154543"/>
                  <a:pt x="2114580" y="4154543"/>
                </a:cubicBezTo>
                <a:cubicBezTo>
                  <a:pt x="2145350" y="4154543"/>
                  <a:pt x="2177862" y="4160878"/>
                  <a:pt x="2177862" y="4189925"/>
                </a:cubicBezTo>
                <a:cubicBezTo>
                  <a:pt x="2177862" y="4217385"/>
                  <a:pt x="1817330" y="4367895"/>
                  <a:pt x="1868419" y="4382153"/>
                </a:cubicBezTo>
                <a:cubicBezTo>
                  <a:pt x="2007755" y="4420704"/>
                  <a:pt x="2365385" y="4302410"/>
                  <a:pt x="2279460" y="4356805"/>
                </a:cubicBezTo>
                <a:cubicBezTo>
                  <a:pt x="2148834" y="4439716"/>
                  <a:pt x="2129094" y="4456088"/>
                  <a:pt x="2029817" y="4468235"/>
                </a:cubicBezTo>
                <a:cubicBezTo>
                  <a:pt x="1944474" y="4478796"/>
                  <a:pt x="1644320" y="4710633"/>
                  <a:pt x="1560137" y="4730172"/>
                </a:cubicBezTo>
                <a:cubicBezTo>
                  <a:pt x="1485825" y="4747072"/>
                  <a:pt x="1774947" y="4800410"/>
                  <a:pt x="1956664" y="4820477"/>
                </a:cubicBezTo>
                <a:cubicBezTo>
                  <a:pt x="2130256" y="4840017"/>
                  <a:pt x="3101544" y="4789319"/>
                  <a:pt x="3268168" y="4852692"/>
                </a:cubicBezTo>
                <a:cubicBezTo>
                  <a:pt x="3111993" y="4878041"/>
                  <a:pt x="2970336" y="4953030"/>
                  <a:pt x="2807197" y="4939300"/>
                </a:cubicBezTo>
                <a:cubicBezTo>
                  <a:pt x="2773524" y="4936660"/>
                  <a:pt x="2724756" y="4930323"/>
                  <a:pt x="2721272" y="4970458"/>
                </a:cubicBezTo>
                <a:cubicBezTo>
                  <a:pt x="2718369" y="5005313"/>
                  <a:pt x="2788038" y="4981548"/>
                  <a:pt x="2802552" y="5014291"/>
                </a:cubicBezTo>
                <a:cubicBezTo>
                  <a:pt x="2719531" y="5060235"/>
                  <a:pt x="2621415" y="5018515"/>
                  <a:pt x="2537812" y="5053898"/>
                </a:cubicBezTo>
                <a:cubicBezTo>
                  <a:pt x="2491948" y="5099314"/>
                  <a:pt x="2589483" y="5107236"/>
                  <a:pt x="2569744" y="5153182"/>
                </a:cubicBezTo>
                <a:cubicBezTo>
                  <a:pt x="2301522" y="5193845"/>
                  <a:pt x="2252174" y="5268836"/>
                  <a:pt x="1987436" y="5334320"/>
                </a:cubicBezTo>
                <a:cubicBezTo>
                  <a:pt x="1971179" y="5338545"/>
                  <a:pt x="1958407" y="5352274"/>
                  <a:pt x="1972921" y="5382376"/>
                </a:cubicBezTo>
                <a:cubicBezTo>
                  <a:pt x="2087874" y="5396107"/>
                  <a:pt x="2215599" y="5373399"/>
                  <a:pt x="2341001" y="5360725"/>
                </a:cubicBezTo>
                <a:cubicBezTo>
                  <a:pt x="2537812" y="5340129"/>
                  <a:pt x="2533748" y="5339072"/>
                  <a:pt x="2710822" y="5418816"/>
                </a:cubicBezTo>
                <a:cubicBezTo>
                  <a:pt x="2743914" y="5433602"/>
                  <a:pt x="2801390" y="5438355"/>
                  <a:pt x="2833903" y="5413007"/>
                </a:cubicBezTo>
                <a:cubicBezTo>
                  <a:pt x="2896604" y="5364422"/>
                  <a:pt x="2950016" y="5368646"/>
                  <a:pt x="3011556" y="5399276"/>
                </a:cubicBezTo>
                <a:cubicBezTo>
                  <a:pt x="3077160" y="5432547"/>
                  <a:pt x="3171793" y="5391882"/>
                  <a:pt x="3254233" y="5439412"/>
                </a:cubicBezTo>
                <a:cubicBezTo>
                  <a:pt x="3099802" y="5473739"/>
                  <a:pt x="2957563" y="5473739"/>
                  <a:pt x="2792101" y="5471625"/>
                </a:cubicBezTo>
                <a:cubicBezTo>
                  <a:pt x="2846095" y="5537639"/>
                  <a:pt x="2914601" y="5536582"/>
                  <a:pt x="2977303" y="5539751"/>
                </a:cubicBezTo>
                <a:cubicBezTo>
                  <a:pt x="3214174" y="5551898"/>
                  <a:pt x="3601411" y="5660686"/>
                  <a:pt x="3656566" y="5678642"/>
                </a:cubicBezTo>
                <a:cubicBezTo>
                  <a:pt x="4280675" y="5879847"/>
                  <a:pt x="4178497" y="5898332"/>
                  <a:pt x="4858340" y="5969625"/>
                </a:cubicBezTo>
                <a:cubicBezTo>
                  <a:pt x="5261253" y="6011873"/>
                  <a:pt x="4887368" y="6032469"/>
                  <a:pt x="5296668" y="6043559"/>
                </a:cubicBezTo>
                <a:cubicBezTo>
                  <a:pt x="5349500" y="6045143"/>
                  <a:pt x="5402911" y="6044087"/>
                  <a:pt x="5456323" y="6042502"/>
                </a:cubicBezTo>
                <a:cubicBezTo>
                  <a:pt x="5368077" y="6073134"/>
                  <a:pt x="5267058" y="6100066"/>
                  <a:pt x="5267058" y="6100066"/>
                </a:cubicBezTo>
                <a:cubicBezTo>
                  <a:pt x="5267058" y="6100066"/>
                  <a:pt x="5318728" y="6208854"/>
                  <a:pt x="7095266" y="6287541"/>
                </a:cubicBezTo>
                <a:cubicBezTo>
                  <a:pt x="7422124" y="6302329"/>
                  <a:pt x="9563254" y="6024548"/>
                  <a:pt x="9707235" y="5994446"/>
                </a:cubicBezTo>
                <a:cubicBezTo>
                  <a:pt x="9844249" y="5966984"/>
                  <a:pt x="10002164" y="5671247"/>
                  <a:pt x="10083442" y="5678642"/>
                </a:cubicBezTo>
                <a:cubicBezTo>
                  <a:pt x="10103183" y="5653293"/>
                  <a:pt x="10283158" y="5139979"/>
                  <a:pt x="10338892" y="4650957"/>
                </a:cubicBezTo>
                <a:cubicBezTo>
                  <a:pt x="10448618" y="4580718"/>
                  <a:pt x="10551960" y="4503088"/>
                  <a:pt x="10628013" y="4411198"/>
                </a:cubicBezTo>
                <a:cubicBezTo>
                  <a:pt x="10675040" y="4354692"/>
                  <a:pt x="10718003" y="4298185"/>
                  <a:pt x="10802766" y="4258050"/>
                </a:cubicBezTo>
                <a:cubicBezTo>
                  <a:pt x="10755739" y="4203128"/>
                  <a:pt x="10675040" y="4190453"/>
                  <a:pt x="10614662" y="4150318"/>
                </a:cubicBezTo>
                <a:cubicBezTo>
                  <a:pt x="10610017" y="4117046"/>
                  <a:pt x="10705811" y="4127081"/>
                  <a:pt x="10681427" y="4054203"/>
                </a:cubicBezTo>
                <a:cubicBezTo>
                  <a:pt x="10648335" y="3957032"/>
                  <a:pt x="10684328" y="3846131"/>
                  <a:pt x="10520029" y="3804411"/>
                </a:cubicBezTo>
                <a:cubicBezTo>
                  <a:pt x="10476485" y="3709881"/>
                  <a:pt x="10464294" y="3558845"/>
                  <a:pt x="10568798" y="3466426"/>
                </a:cubicBezTo>
                <a:cubicBezTo>
                  <a:pt x="10724388" y="3328592"/>
                  <a:pt x="10699424" y="3240927"/>
                  <a:pt x="10499709" y="3166465"/>
                </a:cubicBezTo>
                <a:cubicBezTo>
                  <a:pt x="10474164" y="3156958"/>
                  <a:pt x="10501452" y="2570768"/>
                  <a:pt x="10489840" y="2546475"/>
                </a:cubicBezTo>
                <a:cubicBezTo>
                  <a:pt x="10508418" y="2513205"/>
                  <a:pt x="10551960" y="2521126"/>
                  <a:pt x="10584471" y="2512148"/>
                </a:cubicBezTo>
                <a:cubicBezTo>
                  <a:pt x="10726711" y="2474125"/>
                  <a:pt x="10731357" y="2474125"/>
                  <a:pt x="10695942" y="2358471"/>
                </a:cubicBezTo>
                <a:cubicBezTo>
                  <a:pt x="10685490" y="2323616"/>
                  <a:pt x="10709874" y="2309357"/>
                  <a:pt x="10732516" y="2287706"/>
                </a:cubicBezTo>
                <a:cubicBezTo>
                  <a:pt x="10817280" y="2206905"/>
                  <a:pt x="10817860" y="2205850"/>
                  <a:pt x="10731357" y="2137725"/>
                </a:cubicBezTo>
                <a:cubicBezTo>
                  <a:pt x="10706391" y="2118185"/>
                  <a:pt x="10689555" y="2097061"/>
                  <a:pt x="10678525" y="2070656"/>
                </a:cubicBezTo>
                <a:cubicBezTo>
                  <a:pt x="10658203" y="2022599"/>
                  <a:pt x="10658784" y="1982463"/>
                  <a:pt x="10735999" y="1956587"/>
                </a:cubicBezTo>
                <a:cubicBezTo>
                  <a:pt x="10789993" y="1938104"/>
                  <a:pt x="10820762" y="1916978"/>
                  <a:pt x="10824246" y="1862584"/>
                </a:cubicBezTo>
                <a:cubicBezTo>
                  <a:pt x="10826570" y="1817166"/>
                  <a:pt x="10832955" y="1787594"/>
                  <a:pt x="10773156" y="1768054"/>
                </a:cubicBezTo>
                <a:cubicBezTo>
                  <a:pt x="10724969" y="1752211"/>
                  <a:pt x="10711036" y="1718412"/>
                  <a:pt x="10716261" y="1678278"/>
                </a:cubicBezTo>
                <a:cubicBezTo>
                  <a:pt x="10728452" y="1580050"/>
                  <a:pt x="10662849" y="1522487"/>
                  <a:pt x="10554864" y="1477599"/>
                </a:cubicBezTo>
                <a:cubicBezTo>
                  <a:pt x="10452101" y="1434822"/>
                  <a:pt x="10362116" y="1377259"/>
                  <a:pt x="10267483" y="1324977"/>
                </a:cubicBezTo>
                <a:cubicBezTo>
                  <a:pt x="10162399" y="1266887"/>
                  <a:pt x="10040481" y="1232031"/>
                  <a:pt x="9913337" y="1202458"/>
                </a:cubicBezTo>
                <a:cubicBezTo>
                  <a:pt x="9936561" y="1160210"/>
                  <a:pt x="10016678" y="1183974"/>
                  <a:pt x="10024805" y="1124827"/>
                </a:cubicBezTo>
                <a:cubicBezTo>
                  <a:pt x="9826251" y="1074658"/>
                  <a:pt x="9636408" y="999139"/>
                  <a:pt x="9411726" y="980655"/>
                </a:cubicBezTo>
                <a:cubicBezTo>
                  <a:pt x="9593444" y="990161"/>
                  <a:pt x="9758326" y="922036"/>
                  <a:pt x="9930753" y="901968"/>
                </a:cubicBezTo>
                <a:cubicBezTo>
                  <a:pt x="9947008" y="868698"/>
                  <a:pt x="9909273" y="877147"/>
                  <a:pt x="9894178" y="871339"/>
                </a:cubicBezTo>
                <a:cubicBezTo>
                  <a:pt x="9879083" y="865001"/>
                  <a:pt x="9860506" y="862889"/>
                  <a:pt x="9858182" y="839125"/>
                </a:cubicBezTo>
                <a:cubicBezTo>
                  <a:pt x="9941205" y="804798"/>
                  <a:pt x="10045126" y="827506"/>
                  <a:pt x="10131050" y="792652"/>
                </a:cubicBezTo>
                <a:cubicBezTo>
                  <a:pt x="10111891" y="741954"/>
                  <a:pt x="10037578" y="772583"/>
                  <a:pt x="10006808" y="731920"/>
                </a:cubicBezTo>
                <a:cubicBezTo>
                  <a:pt x="10086927" y="724526"/>
                  <a:pt x="10161239" y="721357"/>
                  <a:pt x="10233809" y="710268"/>
                </a:cubicBezTo>
                <a:cubicBezTo>
                  <a:pt x="10290705" y="701818"/>
                  <a:pt x="10306380" y="658513"/>
                  <a:pt x="10267483" y="628940"/>
                </a:cubicBezTo>
                <a:cubicBezTo>
                  <a:pt x="10232648" y="602536"/>
                  <a:pt x="10181559" y="600422"/>
                  <a:pt x="10136275" y="589333"/>
                </a:cubicBezTo>
                <a:cubicBezTo>
                  <a:pt x="9813479" y="512230"/>
                  <a:pt x="9474428" y="487409"/>
                  <a:pt x="9131312" y="480544"/>
                </a:cubicBezTo>
                <a:cubicBezTo>
                  <a:pt x="8580936" y="469453"/>
                  <a:pt x="8028817" y="469982"/>
                  <a:pt x="7479600" y="454667"/>
                </a:cubicBezTo>
                <a:cubicBezTo>
                  <a:pt x="7227489" y="447934"/>
                  <a:pt x="6976357" y="436744"/>
                  <a:pt x="6724001" y="434021"/>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Imagem 1" descr="Texto&#10;&#10;Descrição gerada automaticamente">
            <a:extLst>
              <a:ext uri="{FF2B5EF4-FFF2-40B4-BE49-F238E27FC236}">
                <a16:creationId xmlns:a16="http://schemas.microsoft.com/office/drawing/2014/main" id="{96271CDC-4943-F219-88F0-F134714CAE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5946" y="1289713"/>
            <a:ext cx="5389183" cy="4073857"/>
          </a:xfrm>
          <a:prstGeom prst="rect">
            <a:avLst/>
          </a:prstGeom>
        </p:spPr>
      </p:pic>
    </p:spTree>
    <p:extLst>
      <p:ext uri="{BB962C8B-B14F-4D97-AF65-F5344CB8AC3E}">
        <p14:creationId xmlns:p14="http://schemas.microsoft.com/office/powerpoint/2010/main" val="1051256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13DBD31-5583-07AB-4D54-F397FC75EFE4}"/>
              </a:ext>
            </a:extLst>
          </p:cNvPr>
          <p:cNvSpPr txBox="1"/>
          <p:nvPr/>
        </p:nvSpPr>
        <p:spPr>
          <a:xfrm>
            <a:off x="785611" y="1218976"/>
            <a:ext cx="10921284" cy="3647152"/>
          </a:xfrm>
          <a:prstGeom prst="rect">
            <a:avLst/>
          </a:prstGeom>
          <a:noFill/>
        </p:spPr>
        <p:txBody>
          <a:bodyPr wrap="square">
            <a:spAutoFit/>
          </a:bodyPr>
          <a:lstStyle/>
          <a:p>
            <a:pPr>
              <a:lnSpc>
                <a:spcPct val="107000"/>
              </a:lnSpc>
              <a:spcAft>
                <a:spcPts val="800"/>
              </a:spcAft>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É instaurado um procedimento administrativo para apurar os fatos relatados, sempre respeitando o contraditório e a ampla defesa. </a:t>
            </a:r>
          </a:p>
          <a:p>
            <a:pPr>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Essa apuração pode ser desempenhada pelo CTA pela CGE ou pela </a:t>
            </a:r>
            <a:r>
              <a:rPr lang="pt-BR" sz="2400" kern="100" dirty="0" err="1">
                <a:effectLst/>
                <a:latin typeface="Arial" panose="020B0604020202020204" pitchFamily="34" charset="0"/>
                <a:ea typeface="Aptos" panose="020B0004020202020204" pitchFamily="34" charset="0"/>
                <a:cs typeface="Times New Roman" panose="02020603050405020304" pitchFamily="18" charset="0"/>
              </a:rPr>
              <a:t>Corfisp</a:t>
            </a:r>
            <a:r>
              <a:rPr lang="pt-BR" sz="2400" kern="100" dirty="0">
                <a:effectLst/>
                <a:latin typeface="Arial" panose="020B0604020202020204" pitchFamily="34" charset="0"/>
                <a:ea typeface="Aptos" panose="020B0004020202020204" pitchFamily="34" charset="0"/>
                <a:cs typeface="Times New Roman" panose="02020603050405020304" pitchFamily="18" charset="0"/>
              </a:rPr>
              <a:t>, dependendo dos envolvidos. </a:t>
            </a:r>
          </a:p>
          <a:p>
            <a:pPr>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Quanto ao procedimento a ser aberto depende da materialidade do caso concreto.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49614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87CE062-8CFF-5BC4-20DF-74F15C46728E}"/>
              </a:ext>
            </a:extLst>
          </p:cNvPr>
          <p:cNvSpPr txBox="1"/>
          <p:nvPr/>
        </p:nvSpPr>
        <p:spPr>
          <a:xfrm>
            <a:off x="838431" y="274650"/>
            <a:ext cx="10174310" cy="5514074"/>
          </a:xfrm>
          <a:prstGeom prst="rect">
            <a:avLst/>
          </a:prstGeom>
          <a:noFill/>
        </p:spPr>
        <p:txBody>
          <a:bodyPr wrap="square">
            <a:spAutoFit/>
          </a:bodyPr>
          <a:lstStyle/>
          <a:p>
            <a:pPr algn="ctr">
              <a:lnSpc>
                <a:spcPct val="107000"/>
              </a:lnSpc>
              <a:spcAft>
                <a:spcPts val="800"/>
              </a:spcAft>
            </a:pPr>
            <a:r>
              <a:rPr lang="pt-BR" sz="2400" b="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LEI Nº 10.261, DE 28 DE OUTUBRO DE 1968</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1800" b="1" i="1"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(Última atualização: Lei Complementar nº 1.374, de 30 de março de 2022)</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1800" i="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Dispõe sobre o Estatuto dos Funcionários Públicos Civis do Estado</a:t>
            </a:r>
          </a:p>
          <a:p>
            <a:pPr algn="ctr">
              <a:lnSpc>
                <a:spcPct val="107000"/>
              </a:lnSpc>
              <a:spcAft>
                <a:spcPts val="800"/>
              </a:spcAft>
            </a:pP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251 -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São penas disciplinares:</a:t>
            </a:r>
            <a:endParaRPr lang="pt-BR" sz="2400" kern="100" dirty="0">
              <a:latin typeface="Aptos" panose="020B00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repreensão;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suspensão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III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multa;</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IV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demissão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demissão a bem do serviço público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cassação de aposentadoria ou disponibilidade</a:t>
            </a:r>
            <a:endParaRPr lang="pt-BR"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50916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8153AA32-A506-97B4-1A16-ECE070D601ED}"/>
              </a:ext>
            </a:extLst>
          </p:cNvPr>
          <p:cNvSpPr txBox="1"/>
          <p:nvPr/>
        </p:nvSpPr>
        <p:spPr>
          <a:xfrm>
            <a:off x="1259983" y="1235145"/>
            <a:ext cx="9672034" cy="3544560"/>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252 -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Na aplicação das penas disciplinares serão consideradas a natureza e a gravidade da infração e os danos que dela provierem para o serviço público.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253 -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pena de repreensão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será aplicada por escrito, nos casos de indisciplina ou falta de cumprimento dos deveres.</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61861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F43C8217-812B-CB57-D876-312B477184DC}"/>
              </a:ext>
            </a:extLst>
          </p:cNvPr>
          <p:cNvSpPr txBox="1"/>
          <p:nvPr/>
        </p:nvSpPr>
        <p:spPr>
          <a:xfrm>
            <a:off x="965915" y="436067"/>
            <a:ext cx="10380372" cy="5678221"/>
          </a:xfrm>
          <a:prstGeom prst="rect">
            <a:avLst/>
          </a:prstGeom>
          <a:noFill/>
        </p:spPr>
        <p:txBody>
          <a:bodyPr wrap="square">
            <a:spAutoFit/>
          </a:bodyPr>
          <a:lstStyle/>
          <a:p>
            <a:pPr algn="just">
              <a:lnSpc>
                <a:spcPct val="150000"/>
              </a:lnSpc>
              <a:spcAft>
                <a:spcPts val="800"/>
              </a:spcAft>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A semana contra os assédios teve como principais objetivos</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Conscientizar as pessoas sobre a existência, o impacto e as </a:t>
            </a:r>
            <a:r>
              <a:rPr lang="pt-BR" sz="2400" kern="100" dirty="0">
                <a:solidFill>
                  <a:srgbClr val="FF0000"/>
                </a:solidFill>
                <a:effectLst/>
                <a:latin typeface="Arial" panose="020B0604020202020204" pitchFamily="34" charset="0"/>
                <a:ea typeface="Aptos" panose="020B0004020202020204" pitchFamily="34" charset="0"/>
                <a:cs typeface="Times New Roman" panose="02020603050405020304" pitchFamily="18" charset="0"/>
              </a:rPr>
              <a:t>diferentes formas de assédio;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Orientar sobre os </a:t>
            </a:r>
            <a:r>
              <a:rPr lang="pt-BR" sz="2400" kern="100" dirty="0">
                <a:solidFill>
                  <a:srgbClr val="FF0000"/>
                </a:solidFill>
                <a:effectLst/>
                <a:latin typeface="Arial" panose="020B0604020202020204" pitchFamily="34" charset="0"/>
                <a:ea typeface="Aptos" panose="020B0004020202020204" pitchFamily="34" charset="0"/>
                <a:cs typeface="Times New Roman" panose="02020603050405020304" pitchFamily="18" charset="0"/>
              </a:rPr>
              <a:t>direitos das vítimas </a:t>
            </a:r>
            <a:r>
              <a:rPr lang="pt-BR" sz="2400" kern="100" dirty="0">
                <a:effectLst/>
                <a:latin typeface="Arial" panose="020B0604020202020204" pitchFamily="34" charset="0"/>
                <a:ea typeface="Aptos" panose="020B0004020202020204" pitchFamily="34" charset="0"/>
                <a:cs typeface="Times New Roman" panose="02020603050405020304" pitchFamily="18" charset="0"/>
              </a:rPr>
              <a:t>de assédio e fornecer informações sobre recursos de apoio disponíveis na Sefaz e no Estado de São Paulo;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t-BR" sz="2400" kern="100" dirty="0">
                <a:solidFill>
                  <a:srgbClr val="FF0000"/>
                </a:solidFill>
                <a:effectLst/>
                <a:latin typeface="Arial" panose="020B0604020202020204" pitchFamily="34" charset="0"/>
                <a:ea typeface="Aptos" panose="020B0004020202020204" pitchFamily="34" charset="0"/>
                <a:cs typeface="Times New Roman" panose="02020603050405020304" pitchFamily="18" charset="0"/>
              </a:rPr>
              <a:t>Promover uma cultura de respeito, igualdade e tolerância zero ao assédio;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pt-BR" sz="2400" kern="100" dirty="0">
                <a:solidFill>
                  <a:srgbClr val="FF0000"/>
                </a:solidFill>
                <a:effectLst/>
                <a:latin typeface="Arial" panose="020B0604020202020204" pitchFamily="34" charset="0"/>
                <a:ea typeface="Aptos" panose="020B0004020202020204" pitchFamily="34" charset="0"/>
                <a:cs typeface="Times New Roman" panose="02020603050405020304" pitchFamily="18" charset="0"/>
              </a:rPr>
              <a:t>Capacitar as pessoas a reconhecerem e responder adequadamente a situações de assédio.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67116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D6596516-41E9-D22C-9E7B-F684285428E6}"/>
              </a:ext>
            </a:extLst>
          </p:cNvPr>
          <p:cNvSpPr txBox="1"/>
          <p:nvPr/>
        </p:nvSpPr>
        <p:spPr>
          <a:xfrm>
            <a:off x="399244" y="1067052"/>
            <a:ext cx="11333409" cy="5022657"/>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254 -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pena de suspensão</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que não excederá de 90 (noventa) dias, será aplicada em caso de falta grave ou de reincidência.</a:t>
            </a: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1º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funcionário suspenso perderá todas as vantagens e direitos decorrentes do exercício do cargo.</a:t>
            </a:r>
          </a:p>
          <a:p>
            <a:pPr algn="just">
              <a:lnSpc>
                <a:spcPct val="107000"/>
              </a:lnSpc>
              <a:spcAft>
                <a:spcPts val="800"/>
              </a:spcAft>
            </a:pP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2º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autoridade que aplicar a pena de suspensão poderá converter essa penalidade em multa, na base de 50% (</a:t>
            </a:r>
            <a:r>
              <a:rPr lang="pt-BR" sz="24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cinqüenta</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por cento) por dia de vencimento ou remuneração, sendo o funcionário, nesse caso, obrigado a permanecer em serviço.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255 -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pena de multa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será aplicada na forma e nos casos expressamente previstos em lei ou regulamento.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91205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CCB5366A-3A98-AC72-4E9D-729B5D14ECE4}"/>
              </a:ext>
            </a:extLst>
          </p:cNvPr>
          <p:cNvSpPr txBox="1"/>
          <p:nvPr/>
        </p:nvSpPr>
        <p:spPr>
          <a:xfrm>
            <a:off x="828540" y="936572"/>
            <a:ext cx="10534919" cy="3354573"/>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256 -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Será aplicada 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pena de demissão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nos casos de:</a:t>
            </a: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Revogado;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procedimento irregular, de natureza grave</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III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ineficiência no serviço;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IV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aplicação indevida de dinheiros públicos, 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inassiduidade.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22653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C80D633D-D92A-DA0B-A7E7-92A167D0BFD6}"/>
              </a:ext>
            </a:extLst>
          </p:cNvPr>
          <p:cNvSpPr txBox="1"/>
          <p:nvPr/>
        </p:nvSpPr>
        <p:spPr>
          <a:xfrm>
            <a:off x="706191" y="1403009"/>
            <a:ext cx="10779617" cy="4050404"/>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257 -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Será aplicada a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pena de demissão a bem do serviço público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ao funcionário que: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u="none" strike="noStrike"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IV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praticar insubordinação grave;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praticar, em serviço, ofensas físicas contra funcionários ou particulares, salvo se em legítima defesa;</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praticar ato definido como crime hediondo,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tortura,</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tráfico ilícito de entorpecentes e drogas afins e terrorismo;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9197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1EBF159-E26C-6EB8-72B1-597EC2C18AE7}"/>
              </a:ext>
            </a:extLst>
          </p:cNvPr>
          <p:cNvSpPr txBox="1"/>
          <p:nvPr/>
        </p:nvSpPr>
        <p:spPr>
          <a:xfrm>
            <a:off x="873617" y="1479554"/>
            <a:ext cx="10444765" cy="2153859"/>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259 -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Será aplicada a pena de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cassação de aposentadoria ou disponibilidade</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 ficar provado que o inativo: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b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 - </a:t>
            </a:r>
            <a:r>
              <a:rPr lang="pt-BR" sz="24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praticou, quando em atividade, falta grave para a qual é cominada nesta lei a pena de demissão ou de demissão a bem do serviço público;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70080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6">
            <a:extLst>
              <a:ext uri="{FF2B5EF4-FFF2-40B4-BE49-F238E27FC236}">
                <a16:creationId xmlns:a16="http://schemas.microsoft.com/office/drawing/2014/main" id="{C7F55EAC-550A-4BDD-9099-3F20B8FA0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8">
            <a:extLst>
              <a:ext uri="{FF2B5EF4-FFF2-40B4-BE49-F238E27FC236}">
                <a16:creationId xmlns:a16="http://schemas.microsoft.com/office/drawing/2014/main" id="{DC4F5A5F-493F-49AE-89B6-D5AF5EBC8B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724001 w 12192000"/>
              <a:gd name="connsiteY0" fmla="*/ 434021 h 6858000"/>
              <a:gd name="connsiteX1" fmla="*/ 6471155 w 12192000"/>
              <a:gd name="connsiteY1" fmla="*/ 434599 h 6858000"/>
              <a:gd name="connsiteX2" fmla="*/ 5384913 w 12192000"/>
              <a:gd name="connsiteY2" fmla="*/ 497971 h 6858000"/>
              <a:gd name="connsiteX3" fmla="*/ 4818280 w 12192000"/>
              <a:gd name="connsiteY3" fmla="*/ 541802 h 6858000"/>
              <a:gd name="connsiteX4" fmla="*/ 3965428 w 12192000"/>
              <a:gd name="connsiteY4" fmla="*/ 675942 h 6858000"/>
              <a:gd name="connsiteX5" fmla="*/ 3699528 w 12192000"/>
              <a:gd name="connsiteY5" fmla="*/ 770472 h 6858000"/>
              <a:gd name="connsiteX6" fmla="*/ 3438854 w 12192000"/>
              <a:gd name="connsiteY6" fmla="*/ 834899 h 6858000"/>
              <a:gd name="connsiteX7" fmla="*/ 3367443 w 12192000"/>
              <a:gd name="connsiteY7" fmla="*/ 893518 h 6858000"/>
              <a:gd name="connsiteX8" fmla="*/ 3467301 w 12192000"/>
              <a:gd name="connsiteY8" fmla="*/ 953722 h 6858000"/>
              <a:gd name="connsiteX9" fmla="*/ 3889955 w 12192000"/>
              <a:gd name="connsiteY9" fmla="*/ 977486 h 6858000"/>
              <a:gd name="connsiteX10" fmla="*/ 3502135 w 12192000"/>
              <a:gd name="connsiteY10" fmla="*/ 1054062 h 6858000"/>
              <a:gd name="connsiteX11" fmla="*/ 4072832 w 12192000"/>
              <a:gd name="connsiteY11" fmla="*/ 1017622 h 6858000"/>
              <a:gd name="connsiteX12" fmla="*/ 4244099 w 12192000"/>
              <a:gd name="connsiteY12" fmla="*/ 1030825 h 6858000"/>
              <a:gd name="connsiteX13" fmla="*/ 4095475 w 12192000"/>
              <a:gd name="connsiteY13" fmla="*/ 1092084 h 6858000"/>
              <a:gd name="connsiteX14" fmla="*/ 3327386 w 12192000"/>
              <a:gd name="connsiteY14" fmla="*/ 1215660 h 6858000"/>
              <a:gd name="connsiteX15" fmla="*/ 3254813 w 12192000"/>
              <a:gd name="connsiteY15" fmla="*/ 1226749 h 6858000"/>
              <a:gd name="connsiteX16" fmla="*/ 2776427 w 12192000"/>
              <a:gd name="connsiteY16" fmla="*/ 1401552 h 6858000"/>
              <a:gd name="connsiteX17" fmla="*/ 3063226 w 12192000"/>
              <a:gd name="connsiteY17" fmla="*/ 1384124 h 6858000"/>
              <a:gd name="connsiteX18" fmla="*/ 2754945 w 12192000"/>
              <a:gd name="connsiteY18" fmla="*/ 1495025 h 6858000"/>
              <a:gd name="connsiteX19" fmla="*/ 2381061 w 12192000"/>
              <a:gd name="connsiteY19" fmla="*/ 1619658 h 6858000"/>
              <a:gd name="connsiteX20" fmla="*/ 2008336 w 12192000"/>
              <a:gd name="connsiteY20" fmla="*/ 1814527 h 6858000"/>
              <a:gd name="connsiteX21" fmla="*/ 1740695 w 12192000"/>
              <a:gd name="connsiteY21" fmla="*/ 1914337 h 6858000"/>
              <a:gd name="connsiteX22" fmla="*/ 1787720 w 12192000"/>
              <a:gd name="connsiteY22" fmla="*/ 1991970 h 6858000"/>
              <a:gd name="connsiteX23" fmla="*/ 1754048 w 12192000"/>
              <a:gd name="connsiteY23" fmla="*/ 2078049 h 6858000"/>
              <a:gd name="connsiteX24" fmla="*/ 2228951 w 12192000"/>
              <a:gd name="connsiteY24" fmla="*/ 1996721 h 6858000"/>
              <a:gd name="connsiteX25" fmla="*/ 2054781 w 12192000"/>
              <a:gd name="connsiteY25" fmla="*/ 2053228 h 6858000"/>
              <a:gd name="connsiteX26" fmla="*/ 1985693 w 12192000"/>
              <a:gd name="connsiteY26" fmla="*/ 2109207 h 6858000"/>
              <a:gd name="connsiteX27" fmla="*/ 2061168 w 12192000"/>
              <a:gd name="connsiteY27" fmla="*/ 2130859 h 6858000"/>
              <a:gd name="connsiteX28" fmla="*/ 2388026 w 12192000"/>
              <a:gd name="connsiteY28" fmla="*/ 2184726 h 6858000"/>
              <a:gd name="connsiteX29" fmla="*/ 1560719 w 12192000"/>
              <a:gd name="connsiteY29" fmla="*/ 2384876 h 6858000"/>
              <a:gd name="connsiteX30" fmla="*/ 1679734 w 12192000"/>
              <a:gd name="connsiteY30" fmla="*/ 2400191 h 6858000"/>
              <a:gd name="connsiteX31" fmla="*/ 2882089 w 12192000"/>
              <a:gd name="connsiteY31" fmla="*/ 2383292 h 6858000"/>
              <a:gd name="connsiteX32" fmla="*/ 3116638 w 12192000"/>
              <a:gd name="connsiteY32" fmla="*/ 2359528 h 6858000"/>
              <a:gd name="connsiteX33" fmla="*/ 2897765 w 12192000"/>
              <a:gd name="connsiteY33" fmla="*/ 2758243 h 6858000"/>
              <a:gd name="connsiteX34" fmla="*/ 2981367 w 12192000"/>
              <a:gd name="connsiteY34" fmla="*/ 2829008 h 6858000"/>
              <a:gd name="connsiteX35" fmla="*/ 2682955 w 12192000"/>
              <a:gd name="connsiteY35" fmla="*/ 2846436 h 6858000"/>
              <a:gd name="connsiteX36" fmla="*/ 2099485 w 12192000"/>
              <a:gd name="connsiteY36" fmla="*/ 3066653 h 6858000"/>
              <a:gd name="connsiteX37" fmla="*/ 1807460 w 12192000"/>
              <a:gd name="connsiteY37" fmla="*/ 3454808 h 6858000"/>
              <a:gd name="connsiteX38" fmla="*/ 1921251 w 12192000"/>
              <a:gd name="connsiteY38" fmla="*/ 3540889 h 6858000"/>
              <a:gd name="connsiteX39" fmla="*/ 1453313 w 12192000"/>
              <a:gd name="connsiteY39" fmla="*/ 3637002 h 6858000"/>
              <a:gd name="connsiteX40" fmla="*/ 1686122 w 12192000"/>
              <a:gd name="connsiteY40" fmla="*/ 3667634 h 6858000"/>
              <a:gd name="connsiteX41" fmla="*/ 1513692 w 12192000"/>
              <a:gd name="connsiteY41" fmla="*/ 3725196 h 6858000"/>
              <a:gd name="connsiteX42" fmla="*/ 1369711 w 12192000"/>
              <a:gd name="connsiteY42" fmla="*/ 3826063 h 6858000"/>
              <a:gd name="connsiteX43" fmla="*/ 2051298 w 12192000"/>
              <a:gd name="connsiteY43" fmla="*/ 3754242 h 6858000"/>
              <a:gd name="connsiteX44" fmla="*/ 2245207 w 12192000"/>
              <a:gd name="connsiteY44" fmla="*/ 3797018 h 6858000"/>
              <a:gd name="connsiteX45" fmla="*/ 2353192 w 12192000"/>
              <a:gd name="connsiteY45" fmla="*/ 3796489 h 6858000"/>
              <a:gd name="connsiteX46" fmla="*/ 2490207 w 12192000"/>
              <a:gd name="connsiteY46" fmla="*/ 3801242 h 6858000"/>
              <a:gd name="connsiteX47" fmla="*/ 2375835 w 12192000"/>
              <a:gd name="connsiteY47" fmla="*/ 3839794 h 6858000"/>
              <a:gd name="connsiteX48" fmla="*/ 2522138 w 12192000"/>
              <a:gd name="connsiteY48" fmla="*/ 4009841 h 6858000"/>
              <a:gd name="connsiteX49" fmla="*/ 1998466 w 12192000"/>
              <a:gd name="connsiteY49" fmla="*/ 4130778 h 6858000"/>
              <a:gd name="connsiteX50" fmla="*/ 2114580 w 12192000"/>
              <a:gd name="connsiteY50" fmla="*/ 4154543 h 6858000"/>
              <a:gd name="connsiteX51" fmla="*/ 2177862 w 12192000"/>
              <a:gd name="connsiteY51" fmla="*/ 4189925 h 6858000"/>
              <a:gd name="connsiteX52" fmla="*/ 1868419 w 12192000"/>
              <a:gd name="connsiteY52" fmla="*/ 4382153 h 6858000"/>
              <a:gd name="connsiteX53" fmla="*/ 2279460 w 12192000"/>
              <a:gd name="connsiteY53" fmla="*/ 4356805 h 6858000"/>
              <a:gd name="connsiteX54" fmla="*/ 2029817 w 12192000"/>
              <a:gd name="connsiteY54" fmla="*/ 4468235 h 6858000"/>
              <a:gd name="connsiteX55" fmla="*/ 1560137 w 12192000"/>
              <a:gd name="connsiteY55" fmla="*/ 4730172 h 6858000"/>
              <a:gd name="connsiteX56" fmla="*/ 1956664 w 12192000"/>
              <a:gd name="connsiteY56" fmla="*/ 4820477 h 6858000"/>
              <a:gd name="connsiteX57" fmla="*/ 3268168 w 12192000"/>
              <a:gd name="connsiteY57" fmla="*/ 4852692 h 6858000"/>
              <a:gd name="connsiteX58" fmla="*/ 2807197 w 12192000"/>
              <a:gd name="connsiteY58" fmla="*/ 4939300 h 6858000"/>
              <a:gd name="connsiteX59" fmla="*/ 2721272 w 12192000"/>
              <a:gd name="connsiteY59" fmla="*/ 4970458 h 6858000"/>
              <a:gd name="connsiteX60" fmla="*/ 2802552 w 12192000"/>
              <a:gd name="connsiteY60" fmla="*/ 5014291 h 6858000"/>
              <a:gd name="connsiteX61" fmla="*/ 2537812 w 12192000"/>
              <a:gd name="connsiteY61" fmla="*/ 5053898 h 6858000"/>
              <a:gd name="connsiteX62" fmla="*/ 2569744 w 12192000"/>
              <a:gd name="connsiteY62" fmla="*/ 5153182 h 6858000"/>
              <a:gd name="connsiteX63" fmla="*/ 1987436 w 12192000"/>
              <a:gd name="connsiteY63" fmla="*/ 5334320 h 6858000"/>
              <a:gd name="connsiteX64" fmla="*/ 1972921 w 12192000"/>
              <a:gd name="connsiteY64" fmla="*/ 5382376 h 6858000"/>
              <a:gd name="connsiteX65" fmla="*/ 2341001 w 12192000"/>
              <a:gd name="connsiteY65" fmla="*/ 5360725 h 6858000"/>
              <a:gd name="connsiteX66" fmla="*/ 2710822 w 12192000"/>
              <a:gd name="connsiteY66" fmla="*/ 5418816 h 6858000"/>
              <a:gd name="connsiteX67" fmla="*/ 2833903 w 12192000"/>
              <a:gd name="connsiteY67" fmla="*/ 5413007 h 6858000"/>
              <a:gd name="connsiteX68" fmla="*/ 3011556 w 12192000"/>
              <a:gd name="connsiteY68" fmla="*/ 5399276 h 6858000"/>
              <a:gd name="connsiteX69" fmla="*/ 3254233 w 12192000"/>
              <a:gd name="connsiteY69" fmla="*/ 5439412 h 6858000"/>
              <a:gd name="connsiteX70" fmla="*/ 2792101 w 12192000"/>
              <a:gd name="connsiteY70" fmla="*/ 5471625 h 6858000"/>
              <a:gd name="connsiteX71" fmla="*/ 2977303 w 12192000"/>
              <a:gd name="connsiteY71" fmla="*/ 5539751 h 6858000"/>
              <a:gd name="connsiteX72" fmla="*/ 3656566 w 12192000"/>
              <a:gd name="connsiteY72" fmla="*/ 5678642 h 6858000"/>
              <a:gd name="connsiteX73" fmla="*/ 4858340 w 12192000"/>
              <a:gd name="connsiteY73" fmla="*/ 5969625 h 6858000"/>
              <a:gd name="connsiteX74" fmla="*/ 5296668 w 12192000"/>
              <a:gd name="connsiteY74" fmla="*/ 6043559 h 6858000"/>
              <a:gd name="connsiteX75" fmla="*/ 5456323 w 12192000"/>
              <a:gd name="connsiteY75" fmla="*/ 6042502 h 6858000"/>
              <a:gd name="connsiteX76" fmla="*/ 5267058 w 12192000"/>
              <a:gd name="connsiteY76" fmla="*/ 6100066 h 6858000"/>
              <a:gd name="connsiteX77" fmla="*/ 7095266 w 12192000"/>
              <a:gd name="connsiteY77" fmla="*/ 6287541 h 6858000"/>
              <a:gd name="connsiteX78" fmla="*/ 9707235 w 12192000"/>
              <a:gd name="connsiteY78" fmla="*/ 5994446 h 6858000"/>
              <a:gd name="connsiteX79" fmla="*/ 10083442 w 12192000"/>
              <a:gd name="connsiteY79" fmla="*/ 5678642 h 6858000"/>
              <a:gd name="connsiteX80" fmla="*/ 10338892 w 12192000"/>
              <a:gd name="connsiteY80" fmla="*/ 4650957 h 6858000"/>
              <a:gd name="connsiteX81" fmla="*/ 10628013 w 12192000"/>
              <a:gd name="connsiteY81" fmla="*/ 4411198 h 6858000"/>
              <a:gd name="connsiteX82" fmla="*/ 10802766 w 12192000"/>
              <a:gd name="connsiteY82" fmla="*/ 4258050 h 6858000"/>
              <a:gd name="connsiteX83" fmla="*/ 10614662 w 12192000"/>
              <a:gd name="connsiteY83" fmla="*/ 4150318 h 6858000"/>
              <a:gd name="connsiteX84" fmla="*/ 10681427 w 12192000"/>
              <a:gd name="connsiteY84" fmla="*/ 4054203 h 6858000"/>
              <a:gd name="connsiteX85" fmla="*/ 10520029 w 12192000"/>
              <a:gd name="connsiteY85" fmla="*/ 3804411 h 6858000"/>
              <a:gd name="connsiteX86" fmla="*/ 10568798 w 12192000"/>
              <a:gd name="connsiteY86" fmla="*/ 3466426 h 6858000"/>
              <a:gd name="connsiteX87" fmla="*/ 10499709 w 12192000"/>
              <a:gd name="connsiteY87" fmla="*/ 3166465 h 6858000"/>
              <a:gd name="connsiteX88" fmla="*/ 10489840 w 12192000"/>
              <a:gd name="connsiteY88" fmla="*/ 2546475 h 6858000"/>
              <a:gd name="connsiteX89" fmla="*/ 10584471 w 12192000"/>
              <a:gd name="connsiteY89" fmla="*/ 2512148 h 6858000"/>
              <a:gd name="connsiteX90" fmla="*/ 10695942 w 12192000"/>
              <a:gd name="connsiteY90" fmla="*/ 2358471 h 6858000"/>
              <a:gd name="connsiteX91" fmla="*/ 10732516 w 12192000"/>
              <a:gd name="connsiteY91" fmla="*/ 2287706 h 6858000"/>
              <a:gd name="connsiteX92" fmla="*/ 10731357 w 12192000"/>
              <a:gd name="connsiteY92" fmla="*/ 2137725 h 6858000"/>
              <a:gd name="connsiteX93" fmla="*/ 10678525 w 12192000"/>
              <a:gd name="connsiteY93" fmla="*/ 2070656 h 6858000"/>
              <a:gd name="connsiteX94" fmla="*/ 10735999 w 12192000"/>
              <a:gd name="connsiteY94" fmla="*/ 1956587 h 6858000"/>
              <a:gd name="connsiteX95" fmla="*/ 10824246 w 12192000"/>
              <a:gd name="connsiteY95" fmla="*/ 1862584 h 6858000"/>
              <a:gd name="connsiteX96" fmla="*/ 10773156 w 12192000"/>
              <a:gd name="connsiteY96" fmla="*/ 1768054 h 6858000"/>
              <a:gd name="connsiteX97" fmla="*/ 10716261 w 12192000"/>
              <a:gd name="connsiteY97" fmla="*/ 1678278 h 6858000"/>
              <a:gd name="connsiteX98" fmla="*/ 10554864 w 12192000"/>
              <a:gd name="connsiteY98" fmla="*/ 1477599 h 6858000"/>
              <a:gd name="connsiteX99" fmla="*/ 10267483 w 12192000"/>
              <a:gd name="connsiteY99" fmla="*/ 1324977 h 6858000"/>
              <a:gd name="connsiteX100" fmla="*/ 9913337 w 12192000"/>
              <a:gd name="connsiteY100" fmla="*/ 1202458 h 6858000"/>
              <a:gd name="connsiteX101" fmla="*/ 10024805 w 12192000"/>
              <a:gd name="connsiteY101" fmla="*/ 1124827 h 6858000"/>
              <a:gd name="connsiteX102" fmla="*/ 9411726 w 12192000"/>
              <a:gd name="connsiteY102" fmla="*/ 980655 h 6858000"/>
              <a:gd name="connsiteX103" fmla="*/ 9930753 w 12192000"/>
              <a:gd name="connsiteY103" fmla="*/ 901968 h 6858000"/>
              <a:gd name="connsiteX104" fmla="*/ 9894178 w 12192000"/>
              <a:gd name="connsiteY104" fmla="*/ 871339 h 6858000"/>
              <a:gd name="connsiteX105" fmla="*/ 9858182 w 12192000"/>
              <a:gd name="connsiteY105" fmla="*/ 839125 h 6858000"/>
              <a:gd name="connsiteX106" fmla="*/ 10131050 w 12192000"/>
              <a:gd name="connsiteY106" fmla="*/ 792652 h 6858000"/>
              <a:gd name="connsiteX107" fmla="*/ 10006808 w 12192000"/>
              <a:gd name="connsiteY107" fmla="*/ 731920 h 6858000"/>
              <a:gd name="connsiteX108" fmla="*/ 10233809 w 12192000"/>
              <a:gd name="connsiteY108" fmla="*/ 710268 h 6858000"/>
              <a:gd name="connsiteX109" fmla="*/ 10267483 w 12192000"/>
              <a:gd name="connsiteY109" fmla="*/ 628940 h 6858000"/>
              <a:gd name="connsiteX110" fmla="*/ 10136275 w 12192000"/>
              <a:gd name="connsiteY110" fmla="*/ 589333 h 6858000"/>
              <a:gd name="connsiteX111" fmla="*/ 9131312 w 12192000"/>
              <a:gd name="connsiteY111" fmla="*/ 480544 h 6858000"/>
              <a:gd name="connsiteX112" fmla="*/ 7479600 w 12192000"/>
              <a:gd name="connsiteY112" fmla="*/ 454667 h 6858000"/>
              <a:gd name="connsiteX113" fmla="*/ 6724001 w 12192000"/>
              <a:gd name="connsiteY113" fmla="*/ 434021 h 6858000"/>
              <a:gd name="connsiteX114" fmla="*/ 0 w 12192000"/>
              <a:gd name="connsiteY114" fmla="*/ 0 h 6858000"/>
              <a:gd name="connsiteX115" fmla="*/ 12192000 w 12192000"/>
              <a:gd name="connsiteY115" fmla="*/ 0 h 6858000"/>
              <a:gd name="connsiteX116" fmla="*/ 12192000 w 12192000"/>
              <a:gd name="connsiteY116" fmla="*/ 6858000 h 6858000"/>
              <a:gd name="connsiteX117" fmla="*/ 0 w 12192000"/>
              <a:gd name="connsiteY11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2192000" h="6858000">
                <a:moveTo>
                  <a:pt x="6724001" y="434021"/>
                </a:moveTo>
                <a:cubicBezTo>
                  <a:pt x="6639882" y="433113"/>
                  <a:pt x="6555627" y="433147"/>
                  <a:pt x="6471155" y="434599"/>
                </a:cubicBezTo>
                <a:cubicBezTo>
                  <a:pt x="6109461" y="440937"/>
                  <a:pt x="5748349" y="439351"/>
                  <a:pt x="5384913" y="497971"/>
                </a:cubicBezTo>
                <a:cubicBezTo>
                  <a:pt x="5199132" y="528072"/>
                  <a:pt x="5005803" y="518038"/>
                  <a:pt x="4818280" y="541802"/>
                </a:cubicBezTo>
                <a:cubicBezTo>
                  <a:pt x="4532641" y="578242"/>
                  <a:pt x="4247003" y="621019"/>
                  <a:pt x="3965428" y="675942"/>
                </a:cubicBezTo>
                <a:cubicBezTo>
                  <a:pt x="3877181" y="693369"/>
                  <a:pt x="3768034" y="703930"/>
                  <a:pt x="3699528" y="770472"/>
                </a:cubicBezTo>
                <a:cubicBezTo>
                  <a:pt x="3590961" y="728224"/>
                  <a:pt x="3523617" y="807966"/>
                  <a:pt x="3438854" y="834899"/>
                </a:cubicBezTo>
                <a:cubicBezTo>
                  <a:pt x="3405761" y="845462"/>
                  <a:pt x="3362218" y="860248"/>
                  <a:pt x="3367443" y="893518"/>
                </a:cubicBezTo>
                <a:cubicBezTo>
                  <a:pt x="3372089" y="935238"/>
                  <a:pt x="3420855" y="962172"/>
                  <a:pt x="3467301" y="953722"/>
                </a:cubicBezTo>
                <a:cubicBezTo>
                  <a:pt x="3611863" y="927317"/>
                  <a:pt x="3741328" y="986464"/>
                  <a:pt x="3889955" y="977486"/>
                </a:cubicBezTo>
                <a:cubicBezTo>
                  <a:pt x="3760488" y="1002836"/>
                  <a:pt x="3631601" y="1028713"/>
                  <a:pt x="3502135" y="1054062"/>
                </a:cubicBezTo>
                <a:cubicBezTo>
                  <a:pt x="3694303" y="1074129"/>
                  <a:pt x="3883568" y="1038218"/>
                  <a:pt x="4072832" y="1017622"/>
                </a:cubicBezTo>
                <a:cubicBezTo>
                  <a:pt x="4133792" y="1011285"/>
                  <a:pt x="4228424" y="962699"/>
                  <a:pt x="4244099" y="1030825"/>
                </a:cubicBezTo>
                <a:cubicBezTo>
                  <a:pt x="4254550" y="1076242"/>
                  <a:pt x="4152951" y="1079410"/>
                  <a:pt x="4095475" y="1092084"/>
                </a:cubicBezTo>
                <a:cubicBezTo>
                  <a:pt x="3841766" y="1146479"/>
                  <a:pt x="3583994" y="1178165"/>
                  <a:pt x="3327386" y="1215660"/>
                </a:cubicBezTo>
                <a:cubicBezTo>
                  <a:pt x="3303001" y="1219357"/>
                  <a:pt x="3271070" y="1216188"/>
                  <a:pt x="3254813" y="1226749"/>
                </a:cubicBezTo>
                <a:cubicBezTo>
                  <a:pt x="3123605" y="1311774"/>
                  <a:pt x="2957563" y="1339765"/>
                  <a:pt x="2776427" y="1401552"/>
                </a:cubicBezTo>
                <a:cubicBezTo>
                  <a:pt x="2890798" y="1430598"/>
                  <a:pt x="2968012" y="1370921"/>
                  <a:pt x="3063226" y="1384124"/>
                </a:cubicBezTo>
                <a:cubicBezTo>
                  <a:pt x="2966272" y="1448024"/>
                  <a:pt x="2853641" y="1460171"/>
                  <a:pt x="2754945" y="1495025"/>
                </a:cubicBezTo>
                <a:cubicBezTo>
                  <a:pt x="2684117" y="1519846"/>
                  <a:pt x="2421119" y="1597477"/>
                  <a:pt x="2381061" y="1619658"/>
                </a:cubicBezTo>
                <a:cubicBezTo>
                  <a:pt x="2260302" y="1688311"/>
                  <a:pt x="2107033" y="1720525"/>
                  <a:pt x="2008336" y="1814527"/>
                </a:cubicBezTo>
                <a:cubicBezTo>
                  <a:pt x="1938668" y="1880540"/>
                  <a:pt x="1822554" y="1868393"/>
                  <a:pt x="1740695" y="1914337"/>
                </a:cubicBezTo>
                <a:cubicBezTo>
                  <a:pt x="1711667" y="1957642"/>
                  <a:pt x="1767982" y="1968733"/>
                  <a:pt x="1787720" y="1991970"/>
                </a:cubicBezTo>
                <a:cubicBezTo>
                  <a:pt x="1813846" y="2023126"/>
                  <a:pt x="1767401" y="2040555"/>
                  <a:pt x="1754048" y="2078049"/>
                </a:cubicBezTo>
                <a:cubicBezTo>
                  <a:pt x="1907898" y="2035802"/>
                  <a:pt x="2054781" y="2010981"/>
                  <a:pt x="2228951" y="1996721"/>
                </a:cubicBezTo>
                <a:cubicBezTo>
                  <a:pt x="2171475" y="2057452"/>
                  <a:pt x="2101807" y="2031048"/>
                  <a:pt x="2054781" y="2053228"/>
                </a:cubicBezTo>
                <a:cubicBezTo>
                  <a:pt x="2024011" y="2067487"/>
                  <a:pt x="1976984" y="2073824"/>
                  <a:pt x="1985693" y="2109207"/>
                </a:cubicBezTo>
                <a:cubicBezTo>
                  <a:pt x="1992660" y="2137196"/>
                  <a:pt x="2032140" y="2133500"/>
                  <a:pt x="2061168" y="2130859"/>
                </a:cubicBezTo>
                <a:cubicBezTo>
                  <a:pt x="2172636" y="2120825"/>
                  <a:pt x="2281202" y="2117656"/>
                  <a:pt x="2388026" y="2184726"/>
                </a:cubicBezTo>
                <a:cubicBezTo>
                  <a:pt x="2116321" y="2282425"/>
                  <a:pt x="1803977" y="2241233"/>
                  <a:pt x="1560719" y="2384876"/>
                </a:cubicBezTo>
                <a:cubicBezTo>
                  <a:pt x="1594973" y="2429237"/>
                  <a:pt x="1643739" y="2405472"/>
                  <a:pt x="1679734" y="2400191"/>
                </a:cubicBezTo>
                <a:cubicBezTo>
                  <a:pt x="1916026" y="2364279"/>
                  <a:pt x="2760170" y="2428180"/>
                  <a:pt x="2882089" y="2383292"/>
                </a:cubicBezTo>
                <a:cubicBezTo>
                  <a:pt x="2956983" y="2355830"/>
                  <a:pt x="3035941" y="2342628"/>
                  <a:pt x="3116638" y="2359528"/>
                </a:cubicBezTo>
                <a:cubicBezTo>
                  <a:pt x="3194434" y="2375898"/>
                  <a:pt x="3174696" y="2605622"/>
                  <a:pt x="2897765" y="2758243"/>
                </a:cubicBezTo>
                <a:cubicBezTo>
                  <a:pt x="2858286" y="2779895"/>
                  <a:pt x="3034779" y="2811053"/>
                  <a:pt x="2981367" y="2829008"/>
                </a:cubicBezTo>
                <a:cubicBezTo>
                  <a:pt x="2939566" y="2843267"/>
                  <a:pt x="2734626" y="2835346"/>
                  <a:pt x="2682955" y="2846436"/>
                </a:cubicBezTo>
                <a:cubicBezTo>
                  <a:pt x="2662635" y="2851188"/>
                  <a:pt x="2040267" y="3029159"/>
                  <a:pt x="2099485" y="3066653"/>
                </a:cubicBezTo>
                <a:cubicBezTo>
                  <a:pt x="2276558" y="3179139"/>
                  <a:pt x="2869897" y="3385098"/>
                  <a:pt x="1807460" y="3454808"/>
                </a:cubicBezTo>
                <a:cubicBezTo>
                  <a:pt x="1841132" y="3495472"/>
                  <a:pt x="1934024" y="3469596"/>
                  <a:pt x="1921251" y="3540889"/>
                </a:cubicBezTo>
                <a:cubicBezTo>
                  <a:pt x="1780173" y="3579440"/>
                  <a:pt x="1617035" y="3577328"/>
                  <a:pt x="1453313" y="3637002"/>
                </a:cubicBezTo>
                <a:cubicBezTo>
                  <a:pt x="1527047" y="3680307"/>
                  <a:pt x="1611808" y="3653902"/>
                  <a:pt x="1686122" y="3667634"/>
                </a:cubicBezTo>
                <a:cubicBezTo>
                  <a:pt x="1644320" y="3722027"/>
                  <a:pt x="1572330" y="3713578"/>
                  <a:pt x="1513692" y="3725196"/>
                </a:cubicBezTo>
                <a:cubicBezTo>
                  <a:pt x="1459700" y="3736286"/>
                  <a:pt x="1345329" y="3830816"/>
                  <a:pt x="1369711" y="3826063"/>
                </a:cubicBezTo>
                <a:cubicBezTo>
                  <a:pt x="1595553" y="3783815"/>
                  <a:pt x="1824877" y="3795434"/>
                  <a:pt x="2051298" y="3754242"/>
                </a:cubicBezTo>
                <a:cubicBezTo>
                  <a:pt x="2126192" y="3740511"/>
                  <a:pt x="2210955" y="3714106"/>
                  <a:pt x="2245207" y="3797018"/>
                </a:cubicBezTo>
                <a:cubicBezTo>
                  <a:pt x="2255659" y="3821310"/>
                  <a:pt x="2248109" y="3829232"/>
                  <a:pt x="2353192" y="3796489"/>
                </a:cubicBezTo>
                <a:cubicBezTo>
                  <a:pt x="2394414" y="3783815"/>
                  <a:pt x="2448988" y="3770085"/>
                  <a:pt x="2490207" y="3801242"/>
                </a:cubicBezTo>
                <a:cubicBezTo>
                  <a:pt x="2464082" y="3840321"/>
                  <a:pt x="2413572" y="3828703"/>
                  <a:pt x="2375835" y="3839794"/>
                </a:cubicBezTo>
                <a:cubicBezTo>
                  <a:pt x="2275978" y="3868311"/>
                  <a:pt x="2619094" y="3977100"/>
                  <a:pt x="2522138" y="4009841"/>
                </a:cubicBezTo>
                <a:cubicBezTo>
                  <a:pt x="2323584" y="4076912"/>
                  <a:pt x="2199343" y="4057372"/>
                  <a:pt x="1998466" y="4130778"/>
                </a:cubicBezTo>
                <a:cubicBezTo>
                  <a:pt x="2066973" y="4129192"/>
                  <a:pt x="2046072" y="4154543"/>
                  <a:pt x="2114580" y="4154543"/>
                </a:cubicBezTo>
                <a:cubicBezTo>
                  <a:pt x="2145350" y="4154543"/>
                  <a:pt x="2177862" y="4160878"/>
                  <a:pt x="2177862" y="4189925"/>
                </a:cubicBezTo>
                <a:cubicBezTo>
                  <a:pt x="2177862" y="4217385"/>
                  <a:pt x="1817330" y="4367895"/>
                  <a:pt x="1868419" y="4382153"/>
                </a:cubicBezTo>
                <a:cubicBezTo>
                  <a:pt x="2007755" y="4420704"/>
                  <a:pt x="2365385" y="4302410"/>
                  <a:pt x="2279460" y="4356805"/>
                </a:cubicBezTo>
                <a:cubicBezTo>
                  <a:pt x="2148834" y="4439716"/>
                  <a:pt x="2129094" y="4456088"/>
                  <a:pt x="2029817" y="4468235"/>
                </a:cubicBezTo>
                <a:cubicBezTo>
                  <a:pt x="1944474" y="4478796"/>
                  <a:pt x="1644320" y="4710633"/>
                  <a:pt x="1560137" y="4730172"/>
                </a:cubicBezTo>
                <a:cubicBezTo>
                  <a:pt x="1485825" y="4747072"/>
                  <a:pt x="1774947" y="4800410"/>
                  <a:pt x="1956664" y="4820477"/>
                </a:cubicBezTo>
                <a:cubicBezTo>
                  <a:pt x="2130256" y="4840017"/>
                  <a:pt x="3101544" y="4789319"/>
                  <a:pt x="3268168" y="4852692"/>
                </a:cubicBezTo>
                <a:cubicBezTo>
                  <a:pt x="3111993" y="4878041"/>
                  <a:pt x="2970336" y="4953030"/>
                  <a:pt x="2807197" y="4939300"/>
                </a:cubicBezTo>
                <a:cubicBezTo>
                  <a:pt x="2773524" y="4936660"/>
                  <a:pt x="2724756" y="4930323"/>
                  <a:pt x="2721272" y="4970458"/>
                </a:cubicBezTo>
                <a:cubicBezTo>
                  <a:pt x="2718369" y="5005313"/>
                  <a:pt x="2788038" y="4981548"/>
                  <a:pt x="2802552" y="5014291"/>
                </a:cubicBezTo>
                <a:cubicBezTo>
                  <a:pt x="2719531" y="5060235"/>
                  <a:pt x="2621415" y="5018515"/>
                  <a:pt x="2537812" y="5053898"/>
                </a:cubicBezTo>
                <a:cubicBezTo>
                  <a:pt x="2491948" y="5099314"/>
                  <a:pt x="2589483" y="5107236"/>
                  <a:pt x="2569744" y="5153182"/>
                </a:cubicBezTo>
                <a:cubicBezTo>
                  <a:pt x="2301522" y="5193845"/>
                  <a:pt x="2252174" y="5268836"/>
                  <a:pt x="1987436" y="5334320"/>
                </a:cubicBezTo>
                <a:cubicBezTo>
                  <a:pt x="1971179" y="5338545"/>
                  <a:pt x="1958407" y="5352274"/>
                  <a:pt x="1972921" y="5382376"/>
                </a:cubicBezTo>
                <a:cubicBezTo>
                  <a:pt x="2087874" y="5396107"/>
                  <a:pt x="2215599" y="5373399"/>
                  <a:pt x="2341001" y="5360725"/>
                </a:cubicBezTo>
                <a:cubicBezTo>
                  <a:pt x="2537812" y="5340129"/>
                  <a:pt x="2533748" y="5339072"/>
                  <a:pt x="2710822" y="5418816"/>
                </a:cubicBezTo>
                <a:cubicBezTo>
                  <a:pt x="2743914" y="5433602"/>
                  <a:pt x="2801390" y="5438355"/>
                  <a:pt x="2833903" y="5413007"/>
                </a:cubicBezTo>
                <a:cubicBezTo>
                  <a:pt x="2896604" y="5364422"/>
                  <a:pt x="2950016" y="5368646"/>
                  <a:pt x="3011556" y="5399276"/>
                </a:cubicBezTo>
                <a:cubicBezTo>
                  <a:pt x="3077160" y="5432547"/>
                  <a:pt x="3171793" y="5391882"/>
                  <a:pt x="3254233" y="5439412"/>
                </a:cubicBezTo>
                <a:cubicBezTo>
                  <a:pt x="3099802" y="5473739"/>
                  <a:pt x="2957563" y="5473739"/>
                  <a:pt x="2792101" y="5471625"/>
                </a:cubicBezTo>
                <a:cubicBezTo>
                  <a:pt x="2846095" y="5537639"/>
                  <a:pt x="2914601" y="5536582"/>
                  <a:pt x="2977303" y="5539751"/>
                </a:cubicBezTo>
                <a:cubicBezTo>
                  <a:pt x="3214174" y="5551898"/>
                  <a:pt x="3601411" y="5660686"/>
                  <a:pt x="3656566" y="5678642"/>
                </a:cubicBezTo>
                <a:cubicBezTo>
                  <a:pt x="4280675" y="5879847"/>
                  <a:pt x="4178497" y="5898332"/>
                  <a:pt x="4858340" y="5969625"/>
                </a:cubicBezTo>
                <a:cubicBezTo>
                  <a:pt x="5261253" y="6011873"/>
                  <a:pt x="4887368" y="6032469"/>
                  <a:pt x="5296668" y="6043559"/>
                </a:cubicBezTo>
                <a:cubicBezTo>
                  <a:pt x="5349500" y="6045143"/>
                  <a:pt x="5402911" y="6044087"/>
                  <a:pt x="5456323" y="6042502"/>
                </a:cubicBezTo>
                <a:cubicBezTo>
                  <a:pt x="5368077" y="6073134"/>
                  <a:pt x="5267058" y="6100066"/>
                  <a:pt x="5267058" y="6100066"/>
                </a:cubicBezTo>
                <a:cubicBezTo>
                  <a:pt x="5267058" y="6100066"/>
                  <a:pt x="5318728" y="6208854"/>
                  <a:pt x="7095266" y="6287541"/>
                </a:cubicBezTo>
                <a:cubicBezTo>
                  <a:pt x="7422124" y="6302329"/>
                  <a:pt x="9563254" y="6024548"/>
                  <a:pt x="9707235" y="5994446"/>
                </a:cubicBezTo>
                <a:cubicBezTo>
                  <a:pt x="9844249" y="5966984"/>
                  <a:pt x="10002164" y="5671247"/>
                  <a:pt x="10083442" y="5678642"/>
                </a:cubicBezTo>
                <a:cubicBezTo>
                  <a:pt x="10103183" y="5653293"/>
                  <a:pt x="10283158" y="5139979"/>
                  <a:pt x="10338892" y="4650957"/>
                </a:cubicBezTo>
                <a:cubicBezTo>
                  <a:pt x="10448618" y="4580718"/>
                  <a:pt x="10551960" y="4503088"/>
                  <a:pt x="10628013" y="4411198"/>
                </a:cubicBezTo>
                <a:cubicBezTo>
                  <a:pt x="10675040" y="4354692"/>
                  <a:pt x="10718003" y="4298185"/>
                  <a:pt x="10802766" y="4258050"/>
                </a:cubicBezTo>
                <a:cubicBezTo>
                  <a:pt x="10755739" y="4203128"/>
                  <a:pt x="10675040" y="4190453"/>
                  <a:pt x="10614662" y="4150318"/>
                </a:cubicBezTo>
                <a:cubicBezTo>
                  <a:pt x="10610017" y="4117046"/>
                  <a:pt x="10705811" y="4127081"/>
                  <a:pt x="10681427" y="4054203"/>
                </a:cubicBezTo>
                <a:cubicBezTo>
                  <a:pt x="10648335" y="3957032"/>
                  <a:pt x="10684328" y="3846131"/>
                  <a:pt x="10520029" y="3804411"/>
                </a:cubicBezTo>
                <a:cubicBezTo>
                  <a:pt x="10476485" y="3709881"/>
                  <a:pt x="10464294" y="3558845"/>
                  <a:pt x="10568798" y="3466426"/>
                </a:cubicBezTo>
                <a:cubicBezTo>
                  <a:pt x="10724388" y="3328592"/>
                  <a:pt x="10699424" y="3240927"/>
                  <a:pt x="10499709" y="3166465"/>
                </a:cubicBezTo>
                <a:cubicBezTo>
                  <a:pt x="10474164" y="3156958"/>
                  <a:pt x="10501452" y="2570768"/>
                  <a:pt x="10489840" y="2546475"/>
                </a:cubicBezTo>
                <a:cubicBezTo>
                  <a:pt x="10508418" y="2513205"/>
                  <a:pt x="10551960" y="2521126"/>
                  <a:pt x="10584471" y="2512148"/>
                </a:cubicBezTo>
                <a:cubicBezTo>
                  <a:pt x="10726711" y="2474125"/>
                  <a:pt x="10731357" y="2474125"/>
                  <a:pt x="10695942" y="2358471"/>
                </a:cubicBezTo>
                <a:cubicBezTo>
                  <a:pt x="10685490" y="2323616"/>
                  <a:pt x="10709874" y="2309357"/>
                  <a:pt x="10732516" y="2287706"/>
                </a:cubicBezTo>
                <a:cubicBezTo>
                  <a:pt x="10817280" y="2206905"/>
                  <a:pt x="10817860" y="2205850"/>
                  <a:pt x="10731357" y="2137725"/>
                </a:cubicBezTo>
                <a:cubicBezTo>
                  <a:pt x="10706391" y="2118185"/>
                  <a:pt x="10689555" y="2097061"/>
                  <a:pt x="10678525" y="2070656"/>
                </a:cubicBezTo>
                <a:cubicBezTo>
                  <a:pt x="10658203" y="2022599"/>
                  <a:pt x="10658784" y="1982463"/>
                  <a:pt x="10735999" y="1956587"/>
                </a:cubicBezTo>
                <a:cubicBezTo>
                  <a:pt x="10789993" y="1938104"/>
                  <a:pt x="10820762" y="1916978"/>
                  <a:pt x="10824246" y="1862584"/>
                </a:cubicBezTo>
                <a:cubicBezTo>
                  <a:pt x="10826570" y="1817166"/>
                  <a:pt x="10832955" y="1787594"/>
                  <a:pt x="10773156" y="1768054"/>
                </a:cubicBezTo>
                <a:cubicBezTo>
                  <a:pt x="10724969" y="1752211"/>
                  <a:pt x="10711036" y="1718412"/>
                  <a:pt x="10716261" y="1678278"/>
                </a:cubicBezTo>
                <a:cubicBezTo>
                  <a:pt x="10728452" y="1580050"/>
                  <a:pt x="10662849" y="1522487"/>
                  <a:pt x="10554864" y="1477599"/>
                </a:cubicBezTo>
                <a:cubicBezTo>
                  <a:pt x="10452101" y="1434822"/>
                  <a:pt x="10362116" y="1377259"/>
                  <a:pt x="10267483" y="1324977"/>
                </a:cubicBezTo>
                <a:cubicBezTo>
                  <a:pt x="10162399" y="1266887"/>
                  <a:pt x="10040481" y="1232031"/>
                  <a:pt x="9913337" y="1202458"/>
                </a:cubicBezTo>
                <a:cubicBezTo>
                  <a:pt x="9936561" y="1160210"/>
                  <a:pt x="10016678" y="1183974"/>
                  <a:pt x="10024805" y="1124827"/>
                </a:cubicBezTo>
                <a:cubicBezTo>
                  <a:pt x="9826251" y="1074658"/>
                  <a:pt x="9636408" y="999139"/>
                  <a:pt x="9411726" y="980655"/>
                </a:cubicBezTo>
                <a:cubicBezTo>
                  <a:pt x="9593444" y="990161"/>
                  <a:pt x="9758326" y="922036"/>
                  <a:pt x="9930753" y="901968"/>
                </a:cubicBezTo>
                <a:cubicBezTo>
                  <a:pt x="9947008" y="868698"/>
                  <a:pt x="9909273" y="877147"/>
                  <a:pt x="9894178" y="871339"/>
                </a:cubicBezTo>
                <a:cubicBezTo>
                  <a:pt x="9879083" y="865001"/>
                  <a:pt x="9860506" y="862889"/>
                  <a:pt x="9858182" y="839125"/>
                </a:cubicBezTo>
                <a:cubicBezTo>
                  <a:pt x="9941205" y="804798"/>
                  <a:pt x="10045126" y="827506"/>
                  <a:pt x="10131050" y="792652"/>
                </a:cubicBezTo>
                <a:cubicBezTo>
                  <a:pt x="10111891" y="741954"/>
                  <a:pt x="10037578" y="772583"/>
                  <a:pt x="10006808" y="731920"/>
                </a:cubicBezTo>
                <a:cubicBezTo>
                  <a:pt x="10086927" y="724526"/>
                  <a:pt x="10161239" y="721357"/>
                  <a:pt x="10233809" y="710268"/>
                </a:cubicBezTo>
                <a:cubicBezTo>
                  <a:pt x="10290705" y="701818"/>
                  <a:pt x="10306380" y="658513"/>
                  <a:pt x="10267483" y="628940"/>
                </a:cubicBezTo>
                <a:cubicBezTo>
                  <a:pt x="10232648" y="602536"/>
                  <a:pt x="10181559" y="600422"/>
                  <a:pt x="10136275" y="589333"/>
                </a:cubicBezTo>
                <a:cubicBezTo>
                  <a:pt x="9813479" y="512230"/>
                  <a:pt x="9474428" y="487409"/>
                  <a:pt x="9131312" y="480544"/>
                </a:cubicBezTo>
                <a:cubicBezTo>
                  <a:pt x="8580936" y="469453"/>
                  <a:pt x="8028817" y="469982"/>
                  <a:pt x="7479600" y="454667"/>
                </a:cubicBezTo>
                <a:cubicBezTo>
                  <a:pt x="7227489" y="447934"/>
                  <a:pt x="6976357" y="436744"/>
                  <a:pt x="6724001" y="434021"/>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Imagem 1" descr="Texto&#10;&#10;Descrição gerada automaticamente">
            <a:extLst>
              <a:ext uri="{FF2B5EF4-FFF2-40B4-BE49-F238E27FC236}">
                <a16:creationId xmlns:a16="http://schemas.microsoft.com/office/drawing/2014/main" id="{ABB9CE28-6A66-D8FE-23E9-6B93CBFF73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4938" y="1605203"/>
            <a:ext cx="5791199" cy="3442877"/>
          </a:xfrm>
          <a:prstGeom prst="rect">
            <a:avLst/>
          </a:prstGeom>
        </p:spPr>
      </p:pic>
    </p:spTree>
    <p:extLst>
      <p:ext uri="{BB962C8B-B14F-4D97-AF65-F5344CB8AC3E}">
        <p14:creationId xmlns:p14="http://schemas.microsoft.com/office/powerpoint/2010/main" val="2554762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5F80971-B8ED-A168-645C-BFC39D37EFD2}"/>
              </a:ext>
            </a:extLst>
          </p:cNvPr>
          <p:cNvSpPr txBox="1"/>
          <p:nvPr/>
        </p:nvSpPr>
        <p:spPr>
          <a:xfrm>
            <a:off x="631065" y="807353"/>
            <a:ext cx="10972800" cy="5836278"/>
          </a:xfrm>
          <a:prstGeom prst="rect">
            <a:avLst/>
          </a:prstGeom>
          <a:noFill/>
        </p:spPr>
        <p:txBody>
          <a:bodyPr wrap="square">
            <a:spAutoFit/>
          </a:bodyPr>
          <a:lstStyle/>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Artigo 260 -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Para aplicação das penalidades previstas no artigo 251, são competentes: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Governador;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os Secretários de Estado, o Procurador Geral do Estado e os Superintendentes de Autarquia;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III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os Chefes de Gabinete, até a de suspensão;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IV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os Coordenadores, até a de suspensão limitada a 60 (sessenta) dias; e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os Diretores de Departamento e Divisão, até a de suspensão limitada a 30 (trinta) dias. </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Parágrafo único -</a:t>
            </a:r>
            <a:r>
              <a:rPr lang="pt-BR"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Havendo mais de um infrator e diversidade de sanções, a competência será da autoridade responsável pela imposição da penalidade mais grave.</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18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12442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AF94E1A-E12C-F566-AB14-98E44E622505}"/>
              </a:ext>
            </a:extLst>
          </p:cNvPr>
          <p:cNvSpPr txBox="1"/>
          <p:nvPr/>
        </p:nvSpPr>
        <p:spPr>
          <a:xfrm>
            <a:off x="991673" y="1275141"/>
            <a:ext cx="9929612" cy="2903808"/>
          </a:xfrm>
          <a:prstGeom prst="rect">
            <a:avLst/>
          </a:prstGeom>
          <a:noFill/>
        </p:spPr>
        <p:txBody>
          <a:bodyPr wrap="square">
            <a:spAutoFit/>
          </a:bodyPr>
          <a:lstStyle/>
          <a:p>
            <a:pPr algn="just">
              <a:lnSpc>
                <a:spcPct val="107000"/>
              </a:lnSpc>
              <a:spcAft>
                <a:spcPts val="800"/>
              </a:spcAft>
            </a:pPr>
            <a:r>
              <a:rPr lang="pt-BR" sz="2400" kern="100" dirty="0">
                <a:effectLst/>
                <a:latin typeface="Arial" panose="020B0604020202020204" pitchFamily="34" charset="0"/>
                <a:ea typeface="Aptos" panose="020B0004020202020204" pitchFamily="34" charset="0"/>
                <a:cs typeface="Times New Roman" panose="02020603050405020304" pitchFamily="18" charset="0"/>
              </a:rPr>
              <a:t>Se você não quer fazer uma denúncia formal, mas conhece ou está passando por uma situação difícil, não hesite em nos procurar. O acompanhamento de vítimas é uma prioridade para nós, e oferecemos um canal para orientação. </a:t>
            </a:r>
          </a:p>
          <a:p>
            <a:pPr algn="just">
              <a:lnSpc>
                <a:spcPct val="107000"/>
              </a:lnSpc>
              <a:spcAft>
                <a:spcPts val="800"/>
              </a:spcAft>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pt-BR" sz="4000" u="sng" kern="100" dirty="0">
                <a:solidFill>
                  <a:srgbClr val="0000FF"/>
                </a:solidFill>
                <a:effectLst/>
                <a:latin typeface="Arial" panose="020B0604020202020204" pitchFamily="34" charset="0"/>
                <a:ea typeface="Aptos" panose="020B0004020202020204" pitchFamily="34" charset="0"/>
                <a:cs typeface="Times New Roman" panose="02020603050405020304" pitchFamily="18" charset="0"/>
                <a:hlinkClick r:id="rId2"/>
              </a:rPr>
              <a:t>acolher@fazenda.sp.gov.br</a:t>
            </a:r>
            <a:r>
              <a:rPr lang="pt-BR" sz="40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04791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1B154-F578-E054-9737-30C80BDD2255}"/>
            </a:ext>
          </a:extLst>
        </p:cNvPr>
        <p:cNvGrpSpPr/>
        <p:nvPr/>
      </p:nvGrpSpPr>
      <p:grpSpPr>
        <a:xfrm>
          <a:off x="0" y="0"/>
          <a:ext cx="0" cy="0"/>
          <a:chOff x="0" y="0"/>
          <a:chExt cx="0" cy="0"/>
        </a:xfrm>
      </p:grpSpPr>
      <p:sp>
        <p:nvSpPr>
          <p:cNvPr id="2" name="Google Shape;321;p57">
            <a:extLst>
              <a:ext uri="{FF2B5EF4-FFF2-40B4-BE49-F238E27FC236}">
                <a16:creationId xmlns:a16="http://schemas.microsoft.com/office/drawing/2014/main" id="{08128ADB-B785-FCAD-488D-B5919B6D5A9C}"/>
              </a:ext>
            </a:extLst>
          </p:cNvPr>
          <p:cNvSpPr txBox="1">
            <a:spLocks/>
          </p:cNvSpPr>
          <p:nvPr/>
        </p:nvSpPr>
        <p:spPr>
          <a:xfrm>
            <a:off x="1320947" y="243917"/>
            <a:ext cx="8520600" cy="572700"/>
          </a:xfrm>
          <a:prstGeom prst="rect">
            <a:avLst/>
          </a:prstGeom>
        </p:spPr>
        <p:txBody>
          <a:bodyPr spcFirstLastPara="1" wrap="square" lIns="91425" tIns="91425" rIns="91425" bIns="91425" anchor="t" anchorCtr="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spcBef>
                <a:spcPts val="0"/>
              </a:spcBef>
            </a:pPr>
            <a:r>
              <a:rPr lang="pt-BR" sz="3200" b="1" dirty="0">
                <a:solidFill>
                  <a:schemeClr val="tx1"/>
                </a:solidFill>
                <a:effectLst>
                  <a:outerShdw blurRad="38100" dist="38100" dir="2700000" algn="tl">
                    <a:srgbClr val="000000">
                      <a:alpha val="43137"/>
                    </a:srgbClr>
                  </a:outerShdw>
                </a:effectLst>
              </a:rPr>
              <a:t>CORFISP - Corregedoria da Fiscalização Tributária</a:t>
            </a:r>
          </a:p>
        </p:txBody>
      </p:sp>
      <p:sp>
        <p:nvSpPr>
          <p:cNvPr id="3" name="Google Shape;322;p57">
            <a:extLst>
              <a:ext uri="{FF2B5EF4-FFF2-40B4-BE49-F238E27FC236}">
                <a16:creationId xmlns:a16="http://schemas.microsoft.com/office/drawing/2014/main" id="{5DC1F786-35CB-2C92-587B-6D492E3FEB1E}"/>
              </a:ext>
            </a:extLst>
          </p:cNvPr>
          <p:cNvSpPr txBox="1">
            <a:spLocks/>
          </p:cNvSpPr>
          <p:nvPr/>
        </p:nvSpPr>
        <p:spPr>
          <a:xfrm>
            <a:off x="1601487" y="982791"/>
            <a:ext cx="4137454" cy="3617667"/>
          </a:xfrm>
          <a:prstGeom prst="rect">
            <a:avLst/>
          </a:prstGeom>
        </p:spPr>
        <p:txBody>
          <a:bodyPr spcFirstLastPara="1" wrap="square" lIns="91425" tIns="91425" rIns="91425" bIns="91425"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Font typeface="Wingdings 3" charset="2"/>
              <a:buNone/>
            </a:pPr>
            <a:r>
              <a:rPr lang="pt-BR" sz="2400" b="1" dirty="0"/>
              <a:t>André da Silva Curcio</a:t>
            </a:r>
            <a:r>
              <a:rPr lang="pt-BR" b="1" dirty="0"/>
              <a:t> </a:t>
            </a:r>
            <a:br>
              <a:rPr lang="pt-BR" sz="1600" dirty="0"/>
            </a:br>
            <a:r>
              <a:rPr lang="pt-BR" sz="1600" dirty="0"/>
              <a:t>Corregedor-Geral</a:t>
            </a:r>
          </a:p>
          <a:p>
            <a:pPr marL="0" indent="0" algn="ctr">
              <a:lnSpc>
                <a:spcPct val="120000"/>
              </a:lnSpc>
              <a:spcBef>
                <a:spcPts val="0"/>
              </a:spcBef>
              <a:buFont typeface="Wingdings 3" charset="2"/>
              <a:buNone/>
            </a:pPr>
            <a:endParaRPr lang="pt-BR" sz="1600" dirty="0"/>
          </a:p>
          <a:p>
            <a:pPr marL="0" indent="0" algn="ctr">
              <a:lnSpc>
                <a:spcPct val="120000"/>
              </a:lnSpc>
              <a:spcBef>
                <a:spcPts val="1200"/>
              </a:spcBef>
              <a:buFont typeface="Wingdings 3" charset="2"/>
              <a:buNone/>
            </a:pPr>
            <a:r>
              <a:rPr lang="pt-BR" sz="2400" b="1" dirty="0"/>
              <a:t>Verônica Ramos Tavares</a:t>
            </a:r>
            <a:br>
              <a:rPr lang="pt-BR" sz="1600" dirty="0"/>
            </a:br>
            <a:r>
              <a:rPr lang="pt-BR" sz="1600" dirty="0"/>
              <a:t>Corregedora Adjunta</a:t>
            </a:r>
          </a:p>
          <a:p>
            <a:pPr marL="0" indent="0" algn="ctr">
              <a:lnSpc>
                <a:spcPct val="120000"/>
              </a:lnSpc>
              <a:spcBef>
                <a:spcPts val="1200"/>
              </a:spcBef>
              <a:buFont typeface="Wingdings 3" charset="2"/>
              <a:buNone/>
            </a:pPr>
            <a:endParaRPr lang="pt-BR" sz="1600" dirty="0"/>
          </a:p>
        </p:txBody>
      </p:sp>
      <p:sp>
        <p:nvSpPr>
          <p:cNvPr id="4" name="CaixaDeTexto 3">
            <a:extLst>
              <a:ext uri="{FF2B5EF4-FFF2-40B4-BE49-F238E27FC236}">
                <a16:creationId xmlns:a16="http://schemas.microsoft.com/office/drawing/2014/main" id="{A70CBFED-5880-5AAA-ED89-418F2632C9ED}"/>
              </a:ext>
            </a:extLst>
          </p:cNvPr>
          <p:cNvSpPr txBox="1"/>
          <p:nvPr/>
        </p:nvSpPr>
        <p:spPr>
          <a:xfrm>
            <a:off x="6096000" y="1680288"/>
            <a:ext cx="3820551" cy="1578253"/>
          </a:xfrm>
          <a:prstGeom prst="rect">
            <a:avLst/>
          </a:prstGeom>
          <a:noFill/>
        </p:spPr>
        <p:txBody>
          <a:bodyPr wrap="square">
            <a:spAutoFit/>
          </a:bodyPr>
          <a:lstStyle/>
          <a:p>
            <a:pPr marL="0" lvl="0" indent="0" algn="ctr" rtl="0">
              <a:lnSpc>
                <a:spcPct val="120000"/>
              </a:lnSpc>
              <a:spcBef>
                <a:spcPts val="1200"/>
              </a:spcBef>
              <a:spcAft>
                <a:spcPts val="1200"/>
              </a:spcAft>
              <a:buNone/>
            </a:pPr>
            <a:r>
              <a:rPr lang="pt-BR" sz="1800" b="1" dirty="0"/>
              <a:t>Entre em contato conosco:</a:t>
            </a:r>
            <a:br>
              <a:rPr lang="pt-BR" sz="1800" b="1" dirty="0"/>
            </a:br>
            <a:r>
              <a:rPr lang="pt-BR" sz="1600" dirty="0"/>
              <a:t>E-mail: </a:t>
            </a:r>
            <a:r>
              <a:rPr lang="pt-BR" sz="1600" u="sng" dirty="0">
                <a:hlinkClick r:id="rId2">
                  <a:extLst>
                    <a:ext uri="{A12FA001-AC4F-418D-AE19-62706E023703}">
                      <ahyp:hlinkClr xmlns:ahyp="http://schemas.microsoft.com/office/drawing/2018/hyperlinkcolor" val="tx"/>
                    </a:ext>
                  </a:extLst>
                </a:hlinkClick>
              </a:rPr>
              <a:t>corfisp@fazenda.sp.gov.br</a:t>
            </a:r>
            <a:br>
              <a:rPr lang="pt-BR" sz="1600" dirty="0"/>
            </a:br>
            <a:r>
              <a:rPr lang="pt-BR" sz="1600" dirty="0"/>
              <a:t>Telefone: (11) 3243-4523</a:t>
            </a:r>
            <a:br>
              <a:rPr lang="pt-BR" sz="1600" dirty="0"/>
            </a:br>
            <a:r>
              <a:rPr lang="pt-BR" sz="1600" dirty="0"/>
              <a:t>Endereço: Avenida Rangel Pestana, 300 – 1º andar – Ala Sé</a:t>
            </a:r>
            <a:endParaRPr lang="pt-BR" sz="1800" dirty="0"/>
          </a:p>
        </p:txBody>
      </p:sp>
      <p:sp>
        <p:nvSpPr>
          <p:cNvPr id="6" name="CaixaDeTexto 5">
            <a:extLst>
              <a:ext uri="{FF2B5EF4-FFF2-40B4-BE49-F238E27FC236}">
                <a16:creationId xmlns:a16="http://schemas.microsoft.com/office/drawing/2014/main" id="{6AE882F1-278B-19BA-1203-B6910323130D}"/>
              </a:ext>
            </a:extLst>
          </p:cNvPr>
          <p:cNvSpPr txBox="1"/>
          <p:nvPr/>
        </p:nvSpPr>
        <p:spPr>
          <a:xfrm>
            <a:off x="832733" y="3620803"/>
            <a:ext cx="9497027" cy="584775"/>
          </a:xfrm>
          <a:prstGeom prst="rect">
            <a:avLst/>
          </a:prstGeom>
          <a:noFill/>
        </p:spPr>
        <p:txBody>
          <a:bodyPr wrap="square">
            <a:spAutoFit/>
          </a:bodyPr>
          <a:lstStyle/>
          <a:p>
            <a:pPr algn="ctr">
              <a:spcBef>
                <a:spcPts val="0"/>
              </a:spcBef>
            </a:pPr>
            <a:r>
              <a:rPr lang="pt-BR" sz="3200" b="1" dirty="0">
                <a:effectLst>
                  <a:outerShdw blurRad="38100" dist="38100" dir="2700000" algn="tl">
                    <a:srgbClr val="000000">
                      <a:alpha val="43137"/>
                    </a:srgbClr>
                  </a:outerShdw>
                </a:effectLst>
                <a:latin typeface="+mj-lt"/>
                <a:ea typeface="+mj-ea"/>
                <a:cs typeface="+mj-cs"/>
              </a:rPr>
              <a:t>UGI – Unidade de Gestão de Integridade</a:t>
            </a:r>
          </a:p>
        </p:txBody>
      </p:sp>
      <p:sp>
        <p:nvSpPr>
          <p:cNvPr id="8" name="CaixaDeTexto 7">
            <a:extLst>
              <a:ext uri="{FF2B5EF4-FFF2-40B4-BE49-F238E27FC236}">
                <a16:creationId xmlns:a16="http://schemas.microsoft.com/office/drawing/2014/main" id="{59313475-1124-4169-BC3F-1F2C4E6E8BD0}"/>
              </a:ext>
            </a:extLst>
          </p:cNvPr>
          <p:cNvSpPr txBox="1"/>
          <p:nvPr/>
        </p:nvSpPr>
        <p:spPr>
          <a:xfrm>
            <a:off x="1008431" y="4170590"/>
            <a:ext cx="6099858" cy="520720"/>
          </a:xfrm>
          <a:prstGeom prst="rect">
            <a:avLst/>
          </a:prstGeom>
          <a:noFill/>
        </p:spPr>
        <p:txBody>
          <a:bodyPr wrap="square">
            <a:spAutoFit/>
          </a:bodyPr>
          <a:lstStyle/>
          <a:p>
            <a:pPr marL="0" indent="0" algn="ctr">
              <a:lnSpc>
                <a:spcPct val="120000"/>
              </a:lnSpc>
              <a:spcBef>
                <a:spcPts val="1200"/>
              </a:spcBef>
              <a:buFont typeface="Wingdings 3" charset="2"/>
              <a:buNone/>
            </a:pPr>
            <a:br>
              <a:rPr lang="pt-BR" sz="1200" dirty="0"/>
            </a:br>
            <a:endParaRPr lang="pt-BR" sz="1200" dirty="0"/>
          </a:p>
        </p:txBody>
      </p:sp>
      <p:sp>
        <p:nvSpPr>
          <p:cNvPr id="7" name="CaixaDeTexto 6">
            <a:extLst>
              <a:ext uri="{FF2B5EF4-FFF2-40B4-BE49-F238E27FC236}">
                <a16:creationId xmlns:a16="http://schemas.microsoft.com/office/drawing/2014/main" id="{5FC83C48-AA03-D3F5-4245-133D378DAB8C}"/>
              </a:ext>
            </a:extLst>
          </p:cNvPr>
          <p:cNvSpPr txBox="1"/>
          <p:nvPr/>
        </p:nvSpPr>
        <p:spPr>
          <a:xfrm>
            <a:off x="1601487" y="4430950"/>
            <a:ext cx="9353282" cy="1569660"/>
          </a:xfrm>
          <a:prstGeom prst="rect">
            <a:avLst/>
          </a:prstGeom>
          <a:noFill/>
        </p:spPr>
        <p:txBody>
          <a:bodyPr wrap="square">
            <a:spAutoFit/>
          </a:bodyPr>
          <a:lstStyle/>
          <a:p>
            <a:pPr algn="just"/>
            <a:r>
              <a:rPr lang="pt-BR" sz="2400" b="1" dirty="0">
                <a:solidFill>
                  <a:schemeClr val="tx1">
                    <a:lumMod val="75000"/>
                    <a:lumOff val="25000"/>
                  </a:schemeClr>
                </a:solidFill>
              </a:rPr>
              <a:t>Verônica Ramos Tavares </a:t>
            </a:r>
          </a:p>
          <a:p>
            <a:pPr algn="just"/>
            <a:r>
              <a:rPr lang="pt-BR" sz="2400" b="1" dirty="0">
                <a:solidFill>
                  <a:schemeClr val="tx1">
                    <a:lumMod val="75000"/>
                    <a:lumOff val="25000"/>
                  </a:schemeClr>
                </a:solidFill>
              </a:rPr>
              <a:t>Florêncio dos Santos Penteado Sobrinho</a:t>
            </a:r>
          </a:p>
          <a:p>
            <a:pPr algn="just"/>
            <a:r>
              <a:rPr lang="pt-BR" sz="2400" b="1" dirty="0">
                <a:solidFill>
                  <a:schemeClr val="tx1">
                    <a:lumMod val="75000"/>
                    <a:lumOff val="25000"/>
                  </a:schemeClr>
                </a:solidFill>
              </a:rPr>
              <a:t>Gislene dos Santos Pereira </a:t>
            </a:r>
          </a:p>
          <a:p>
            <a:pPr algn="just"/>
            <a:r>
              <a:rPr lang="pt-BR" sz="2400" b="1" dirty="0">
                <a:solidFill>
                  <a:schemeClr val="tx1">
                    <a:lumMod val="75000"/>
                    <a:lumOff val="25000"/>
                  </a:schemeClr>
                </a:solidFill>
              </a:rPr>
              <a:t>Maurício Pereira </a:t>
            </a:r>
            <a:r>
              <a:rPr lang="pt-BR" sz="2400" b="1" dirty="0" err="1">
                <a:solidFill>
                  <a:schemeClr val="tx1">
                    <a:lumMod val="75000"/>
                    <a:lumOff val="25000"/>
                  </a:schemeClr>
                </a:solidFill>
              </a:rPr>
              <a:t>Giriboni</a:t>
            </a:r>
            <a:endParaRPr lang="pt-BR" sz="2400" b="1" dirty="0">
              <a:solidFill>
                <a:schemeClr val="tx1">
                  <a:lumMod val="75000"/>
                  <a:lumOff val="25000"/>
                </a:schemeClr>
              </a:solidFill>
            </a:endParaRPr>
          </a:p>
        </p:txBody>
      </p:sp>
    </p:spTree>
    <p:extLst>
      <p:ext uri="{BB962C8B-B14F-4D97-AF65-F5344CB8AC3E}">
        <p14:creationId xmlns:p14="http://schemas.microsoft.com/office/powerpoint/2010/main" val="1967824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B7F9E381-056B-491C-71C0-B64F1433BAF7}"/>
              </a:ext>
            </a:extLst>
          </p:cNvPr>
          <p:cNvPicPr>
            <a:picLocks noChangeAspect="1"/>
          </p:cNvPicPr>
          <p:nvPr/>
        </p:nvPicPr>
        <p:blipFill>
          <a:blip r:embed="rId2"/>
          <a:stretch>
            <a:fillRect/>
          </a:stretch>
        </p:blipFill>
        <p:spPr>
          <a:xfrm>
            <a:off x="0" y="6710505"/>
            <a:ext cx="12192001" cy="145732"/>
          </a:xfrm>
          <a:prstGeom prst="rect">
            <a:avLst/>
          </a:prstGeom>
        </p:spPr>
      </p:pic>
      <p:sp>
        <p:nvSpPr>
          <p:cNvPr id="8" name="Título 1">
            <a:extLst>
              <a:ext uri="{FF2B5EF4-FFF2-40B4-BE49-F238E27FC236}">
                <a16:creationId xmlns:a16="http://schemas.microsoft.com/office/drawing/2014/main" id="{2048CA6E-79FE-BF7D-AF35-0F458ED105B9}"/>
              </a:ext>
            </a:extLst>
          </p:cNvPr>
          <p:cNvSpPr txBox="1">
            <a:spLocks/>
          </p:cNvSpPr>
          <p:nvPr/>
        </p:nvSpPr>
        <p:spPr>
          <a:xfrm>
            <a:off x="4574087" y="4794337"/>
            <a:ext cx="3043825" cy="275573"/>
          </a:xfrm>
          <a:prstGeom prst="rect">
            <a:avLst/>
          </a:prstGeom>
        </p:spPr>
        <p:txBody>
          <a:bodyPr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1800" b="1">
                <a:latin typeface="Verdana" panose="020B0604030504040204" pitchFamily="34" charset="0"/>
                <a:ea typeface="Verdana" panose="020B0604030504040204" pitchFamily="34" charset="0"/>
                <a:cs typeface="Verdana" panose="020B0604030504040204" pitchFamily="34" charset="0"/>
              </a:rPr>
              <a:t>OBRIGADO</a:t>
            </a:r>
            <a:endParaRPr lang="pt-BR" sz="1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1182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3908E3AC-57CF-C11D-1397-6E788B9932A5}"/>
              </a:ext>
            </a:extLst>
          </p:cNvPr>
          <p:cNvSpPr txBox="1"/>
          <p:nvPr/>
        </p:nvSpPr>
        <p:spPr>
          <a:xfrm>
            <a:off x="428263" y="194225"/>
            <a:ext cx="11380358" cy="6488699"/>
          </a:xfrm>
          <a:prstGeom prst="rect">
            <a:avLst/>
          </a:prstGeom>
          <a:noFill/>
        </p:spPr>
        <p:txBody>
          <a:bodyPr wrap="square">
            <a:spAutoFit/>
          </a:bodyPr>
          <a:lstStyle/>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A semana contra o assédio foi fruto do grupo de trabalho que eu tive a honra de participar junto com:  </a:t>
            </a:r>
          </a:p>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Marcia </a:t>
            </a:r>
            <a:r>
              <a:rPr lang="pt-BR" sz="2000" kern="100" dirty="0" err="1">
                <a:effectLst/>
                <a:latin typeface="Arial" panose="020B0604020202020204" pitchFamily="34" charset="0"/>
                <a:ea typeface="Aptos" panose="020B0004020202020204" pitchFamily="34" charset="0"/>
                <a:cs typeface="Times New Roman" panose="02020603050405020304" pitchFamily="18" charset="0"/>
              </a:rPr>
              <a:t>Rebelato</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 </a:t>
            </a:r>
          </a:p>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Mario Porto,</a:t>
            </a:r>
          </a:p>
          <a:p>
            <a:pPr algn="just">
              <a:lnSpc>
                <a:spcPct val="150000"/>
              </a:lnSpc>
              <a:spcAft>
                <a:spcPts val="800"/>
              </a:spcAft>
            </a:pPr>
            <a:r>
              <a:rPr lang="pt-BR" sz="2000" kern="100" dirty="0" err="1">
                <a:effectLst/>
                <a:latin typeface="Arial" panose="020B0604020202020204" pitchFamily="34" charset="0"/>
                <a:ea typeface="Aptos" panose="020B0004020202020204" pitchFamily="34" charset="0"/>
                <a:cs typeface="Times New Roman" panose="02020603050405020304" pitchFamily="18" charset="0"/>
              </a:rPr>
              <a:t>Neia</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 Ruiz Caro, </a:t>
            </a:r>
          </a:p>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Maurício </a:t>
            </a:r>
            <a:r>
              <a:rPr lang="pt-BR" sz="2000" kern="100" dirty="0" err="1">
                <a:effectLst/>
                <a:latin typeface="Arial" panose="020B0604020202020204" pitchFamily="34" charset="0"/>
                <a:ea typeface="Aptos" panose="020B0004020202020204" pitchFamily="34" charset="0"/>
                <a:cs typeface="Times New Roman" panose="02020603050405020304" pitchFamily="18" charset="0"/>
              </a:rPr>
              <a:t>Baurtti</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 </a:t>
            </a:r>
          </a:p>
          <a:p>
            <a:pPr algn="just">
              <a:lnSpc>
                <a:spcPct val="150000"/>
              </a:lnSpc>
              <a:spcAft>
                <a:spcPts val="800"/>
              </a:spcAft>
            </a:pPr>
            <a:r>
              <a:rPr lang="pt-BR" sz="2000" kern="100" dirty="0" err="1">
                <a:effectLst/>
                <a:latin typeface="Arial" panose="020B0604020202020204" pitchFamily="34" charset="0"/>
                <a:ea typeface="Aptos" panose="020B0004020202020204" pitchFamily="34" charset="0"/>
                <a:cs typeface="Times New Roman" panose="02020603050405020304" pitchFamily="18" charset="0"/>
              </a:rPr>
              <a:t>Elanie</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 Bastos, </a:t>
            </a:r>
          </a:p>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Bruna Barbosa,</a:t>
            </a:r>
          </a:p>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Florêncio,</a:t>
            </a:r>
          </a:p>
          <a:p>
            <a:pPr algn="just">
              <a:lnSpc>
                <a:spcPct val="150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Luciana </a:t>
            </a:r>
            <a:r>
              <a:rPr lang="pt-BR" sz="2000" kern="100" dirty="0" err="1">
                <a:effectLst/>
                <a:latin typeface="Arial" panose="020B0604020202020204" pitchFamily="34" charset="0"/>
                <a:ea typeface="Aptos" panose="020B0004020202020204" pitchFamily="34" charset="0"/>
                <a:cs typeface="Times New Roman" panose="02020603050405020304" pitchFamily="18" charset="0"/>
              </a:rPr>
              <a:t>Rivelli</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 que não apenas participou muito ativamente no grupo de trabalho como também foi a responsável pela diagramação e edição do orientador e do material que foi divulgado contra os assédio</a:t>
            </a:r>
            <a:r>
              <a:rPr lang="pt-BR" sz="2400" kern="100" dirty="0">
                <a:effectLst/>
                <a:latin typeface="Arial" panose="020B0604020202020204" pitchFamily="34" charset="0"/>
                <a:ea typeface="Aptos" panose="020B0004020202020204" pitchFamily="34" charset="0"/>
                <a:cs typeface="Times New Roman" panose="02020603050405020304" pitchFamily="18" charset="0"/>
              </a:rPr>
              <a:t>s.</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11538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6">
            <a:extLst>
              <a:ext uri="{FF2B5EF4-FFF2-40B4-BE49-F238E27FC236}">
                <a16:creationId xmlns:a16="http://schemas.microsoft.com/office/drawing/2014/main" id="{CA815F2C-4E80-4019-8E59-FAD3F7F84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09304" cy="6858000"/>
          </a:xfrm>
          <a:custGeom>
            <a:avLst/>
            <a:gdLst>
              <a:gd name="connsiteX0" fmla="*/ 8239723 w 12009304"/>
              <a:gd name="connsiteY0" fmla="*/ 5083103 h 6858000"/>
              <a:gd name="connsiteX1" fmla="*/ 9505105 w 12009304"/>
              <a:gd name="connsiteY1" fmla="*/ 5083103 h 6858000"/>
              <a:gd name="connsiteX2" fmla="*/ 9564676 w 12009304"/>
              <a:gd name="connsiteY2" fmla="*/ 5091016 h 6858000"/>
              <a:gd name="connsiteX3" fmla="*/ 9605648 w 12009304"/>
              <a:gd name="connsiteY3" fmla="*/ 5108194 h 6858000"/>
              <a:gd name="connsiteX4" fmla="*/ 9580608 w 12009304"/>
              <a:gd name="connsiteY4" fmla="*/ 5151499 h 6858000"/>
              <a:gd name="connsiteX5" fmla="*/ 8693486 w 12009304"/>
              <a:gd name="connsiteY5" fmla="*/ 6685800 h 6858000"/>
              <a:gd name="connsiteX6" fmla="*/ 8595419 w 12009304"/>
              <a:gd name="connsiteY6" fmla="*/ 6814017 h 6858000"/>
              <a:gd name="connsiteX7" fmla="*/ 8545620 w 12009304"/>
              <a:gd name="connsiteY7" fmla="*/ 6858000 h 6858000"/>
              <a:gd name="connsiteX8" fmla="*/ 7612173 w 12009304"/>
              <a:gd name="connsiteY8" fmla="*/ 6858000 h 6858000"/>
              <a:gd name="connsiteX9" fmla="*/ 7591825 w 12009304"/>
              <a:gd name="connsiteY9" fmla="*/ 6822959 h 6858000"/>
              <a:gd name="connsiteX10" fmla="*/ 7411622 w 12009304"/>
              <a:gd name="connsiteY10" fmla="*/ 6512633 h 6858000"/>
              <a:gd name="connsiteX11" fmla="*/ 7411622 w 12009304"/>
              <a:gd name="connsiteY11" fmla="*/ 6289354 h 6858000"/>
              <a:gd name="connsiteX12" fmla="*/ 8045680 w 12009304"/>
              <a:gd name="connsiteY12" fmla="*/ 5197465 h 6858000"/>
              <a:gd name="connsiteX13" fmla="*/ 8239723 w 12009304"/>
              <a:gd name="connsiteY13" fmla="*/ 5083103 h 6858000"/>
              <a:gd name="connsiteX14" fmla="*/ 10622296 w 12009304"/>
              <a:gd name="connsiteY14" fmla="*/ 1326563 h 6858000"/>
              <a:gd name="connsiteX15" fmla="*/ 11448522 w 12009304"/>
              <a:gd name="connsiteY15" fmla="*/ 1326563 h 6858000"/>
              <a:gd name="connsiteX16" fmla="*/ 11577006 w 12009304"/>
              <a:gd name="connsiteY16" fmla="*/ 1401233 h 6858000"/>
              <a:gd name="connsiteX17" fmla="*/ 11989228 w 12009304"/>
              <a:gd name="connsiteY17" fmla="*/ 2114179 h 6858000"/>
              <a:gd name="connsiteX18" fmla="*/ 11989228 w 12009304"/>
              <a:gd name="connsiteY18" fmla="*/ 2259969 h 6858000"/>
              <a:gd name="connsiteX19" fmla="*/ 11577006 w 12009304"/>
              <a:gd name="connsiteY19" fmla="*/ 2972914 h 6858000"/>
              <a:gd name="connsiteX20" fmla="*/ 11448522 w 12009304"/>
              <a:gd name="connsiteY20" fmla="*/ 3047587 h 6858000"/>
              <a:gd name="connsiteX21" fmla="*/ 10622296 w 12009304"/>
              <a:gd name="connsiteY21" fmla="*/ 3047587 h 6858000"/>
              <a:gd name="connsiteX22" fmla="*/ 10495594 w 12009304"/>
              <a:gd name="connsiteY22" fmla="*/ 2972914 h 6858000"/>
              <a:gd name="connsiteX23" fmla="*/ 10081589 w 12009304"/>
              <a:gd name="connsiteY23" fmla="*/ 2259969 h 6858000"/>
              <a:gd name="connsiteX24" fmla="*/ 10081589 w 12009304"/>
              <a:gd name="connsiteY24" fmla="*/ 2114179 h 6858000"/>
              <a:gd name="connsiteX25" fmla="*/ 10495594 w 12009304"/>
              <a:gd name="connsiteY25" fmla="*/ 1401233 h 6858000"/>
              <a:gd name="connsiteX26" fmla="*/ 10622296 w 12009304"/>
              <a:gd name="connsiteY26" fmla="*/ 1326563 h 6858000"/>
              <a:gd name="connsiteX27" fmla="*/ 0 w 12009304"/>
              <a:gd name="connsiteY27" fmla="*/ 0 h 6858000"/>
              <a:gd name="connsiteX28" fmla="*/ 4457990 w 12009304"/>
              <a:gd name="connsiteY28" fmla="*/ 0 h 6858000"/>
              <a:gd name="connsiteX29" fmla="*/ 5902610 w 12009304"/>
              <a:gd name="connsiteY29" fmla="*/ 0 h 6858000"/>
              <a:gd name="connsiteX30" fmla="*/ 8476869 w 12009304"/>
              <a:gd name="connsiteY30" fmla="*/ 0 h 6858000"/>
              <a:gd name="connsiteX31" fmla="*/ 8535933 w 12009304"/>
              <a:gd name="connsiteY31" fmla="*/ 39849 h 6858000"/>
              <a:gd name="connsiteX32" fmla="*/ 8693486 w 12009304"/>
              <a:gd name="connsiteY32" fmla="*/ 220603 h 6858000"/>
              <a:gd name="connsiteX33" fmla="*/ 10389180 w 12009304"/>
              <a:gd name="connsiteY33" fmla="*/ 3153347 h 6858000"/>
              <a:gd name="connsiteX34" fmla="*/ 10389180 w 12009304"/>
              <a:gd name="connsiteY34" fmla="*/ 3753061 h 6858000"/>
              <a:gd name="connsiteX35" fmla="*/ 9759557 w 12009304"/>
              <a:gd name="connsiteY35" fmla="*/ 4842009 h 6858000"/>
              <a:gd name="connsiteX36" fmla="*/ 9706493 w 12009304"/>
              <a:gd name="connsiteY36" fmla="*/ 4933778 h 6858000"/>
              <a:gd name="connsiteX37" fmla="*/ 9708360 w 12009304"/>
              <a:gd name="connsiteY37" fmla="*/ 4934561 h 6858000"/>
              <a:gd name="connsiteX38" fmla="*/ 9802002 w 12009304"/>
              <a:gd name="connsiteY38" fmla="*/ 5029008 h 6858000"/>
              <a:gd name="connsiteX39" fmla="*/ 10514131 w 12009304"/>
              <a:gd name="connsiteY39" fmla="*/ 6260653 h 6858000"/>
              <a:gd name="connsiteX40" fmla="*/ 10514131 w 12009304"/>
              <a:gd name="connsiteY40" fmla="*/ 6512512 h 6858000"/>
              <a:gd name="connsiteX41" fmla="*/ 10340271 w 12009304"/>
              <a:gd name="connsiteY41" fmla="*/ 6813206 h 6858000"/>
              <a:gd name="connsiteX42" fmla="*/ 10314372 w 12009304"/>
              <a:gd name="connsiteY42" fmla="*/ 6858000 h 6858000"/>
              <a:gd name="connsiteX43" fmla="*/ 10119136 w 12009304"/>
              <a:gd name="connsiteY43" fmla="*/ 6858000 h 6858000"/>
              <a:gd name="connsiteX44" fmla="*/ 10122008 w 12009304"/>
              <a:gd name="connsiteY44" fmla="*/ 6853033 h 6858000"/>
              <a:gd name="connsiteX45" fmla="*/ 10327158 w 12009304"/>
              <a:gd name="connsiteY45" fmla="*/ 6498223 h 6858000"/>
              <a:gd name="connsiteX46" fmla="*/ 10327158 w 12009304"/>
              <a:gd name="connsiteY46" fmla="*/ 6274942 h 6858000"/>
              <a:gd name="connsiteX47" fmla="*/ 9695832 w 12009304"/>
              <a:gd name="connsiteY47" fmla="*/ 5183053 h 6858000"/>
              <a:gd name="connsiteX48" fmla="*/ 9612819 w 12009304"/>
              <a:gd name="connsiteY48" fmla="*/ 5099323 h 6858000"/>
              <a:gd name="connsiteX49" fmla="*/ 9603213 w 12009304"/>
              <a:gd name="connsiteY49" fmla="*/ 5095298 h 6858000"/>
              <a:gd name="connsiteX50" fmla="*/ 9654707 w 12009304"/>
              <a:gd name="connsiteY50" fmla="*/ 5006238 h 6858000"/>
              <a:gd name="connsiteX51" fmla="*/ 9693004 w 12009304"/>
              <a:gd name="connsiteY51" fmla="*/ 4940002 h 6858000"/>
              <a:gd name="connsiteX52" fmla="*/ 9653283 w 12009304"/>
              <a:gd name="connsiteY52" fmla="*/ 4923348 h 6858000"/>
              <a:gd name="connsiteX53" fmla="*/ 9586087 w 12009304"/>
              <a:gd name="connsiteY53" fmla="*/ 4914420 h 6858000"/>
              <a:gd name="connsiteX54" fmla="*/ 8158743 w 12009304"/>
              <a:gd name="connsiteY54" fmla="*/ 4914420 h 6858000"/>
              <a:gd name="connsiteX55" fmla="*/ 7939863 w 12009304"/>
              <a:gd name="connsiteY55" fmla="*/ 5043420 h 6858000"/>
              <a:gd name="connsiteX56" fmla="*/ 7224650 w 12009304"/>
              <a:gd name="connsiteY56" fmla="*/ 6275065 h 6858000"/>
              <a:gd name="connsiteX57" fmla="*/ 7224650 w 12009304"/>
              <a:gd name="connsiteY57" fmla="*/ 6526922 h 6858000"/>
              <a:gd name="connsiteX58" fmla="*/ 7350544 w 12009304"/>
              <a:gd name="connsiteY58" fmla="*/ 6743723 h 6858000"/>
              <a:gd name="connsiteX59" fmla="*/ 7416905 w 12009304"/>
              <a:gd name="connsiteY59" fmla="*/ 6858000 h 6858000"/>
              <a:gd name="connsiteX60" fmla="*/ 5902610 w 12009304"/>
              <a:gd name="connsiteY60" fmla="*/ 6858000 h 6858000"/>
              <a:gd name="connsiteX61" fmla="*/ 4389357 w 12009304"/>
              <a:gd name="connsiteY61" fmla="*/ 6858000 h 6858000"/>
              <a:gd name="connsiteX62" fmla="*/ 0 w 12009304"/>
              <a:gd name="connsiteY6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2009304" h="6858000">
                <a:moveTo>
                  <a:pt x="8239723" y="5083103"/>
                </a:moveTo>
                <a:cubicBezTo>
                  <a:pt x="8239723" y="5083103"/>
                  <a:pt x="8239723" y="5083103"/>
                  <a:pt x="9505105" y="5083103"/>
                </a:cubicBezTo>
                <a:cubicBezTo>
                  <a:pt x="9525601" y="5083103"/>
                  <a:pt x="9545588" y="5085825"/>
                  <a:pt x="9564676" y="5091016"/>
                </a:cubicBezTo>
                <a:lnTo>
                  <a:pt x="9605648" y="5108194"/>
                </a:lnTo>
                <a:lnTo>
                  <a:pt x="9580608" y="5151499"/>
                </a:lnTo>
                <a:cubicBezTo>
                  <a:pt x="9354208" y="5543062"/>
                  <a:pt x="9064418" y="6044264"/>
                  <a:pt x="8693486" y="6685800"/>
                </a:cubicBezTo>
                <a:cubicBezTo>
                  <a:pt x="8665958" y="6733339"/>
                  <a:pt x="8632925" y="6776306"/>
                  <a:pt x="8595419" y="6814017"/>
                </a:cubicBezTo>
                <a:lnTo>
                  <a:pt x="8545620" y="6858000"/>
                </a:lnTo>
                <a:lnTo>
                  <a:pt x="7612173" y="6858000"/>
                </a:lnTo>
                <a:lnTo>
                  <a:pt x="7591825" y="6822959"/>
                </a:lnTo>
                <a:cubicBezTo>
                  <a:pt x="7538315" y="6730809"/>
                  <a:pt x="7478495" y="6627794"/>
                  <a:pt x="7411622" y="6512633"/>
                </a:cubicBezTo>
                <a:cubicBezTo>
                  <a:pt x="7370628" y="6444560"/>
                  <a:pt x="7370628" y="6357427"/>
                  <a:pt x="7411622" y="6289354"/>
                </a:cubicBezTo>
                <a:cubicBezTo>
                  <a:pt x="7411622" y="6289354"/>
                  <a:pt x="7411622" y="6289354"/>
                  <a:pt x="8045680" y="5197465"/>
                </a:cubicBezTo>
                <a:cubicBezTo>
                  <a:pt x="8083943" y="5126669"/>
                  <a:pt x="8160465" y="5083103"/>
                  <a:pt x="8239723" y="5083103"/>
                </a:cubicBezTo>
                <a:close/>
                <a:moveTo>
                  <a:pt x="10622296" y="1326563"/>
                </a:moveTo>
                <a:cubicBezTo>
                  <a:pt x="10622296" y="1326563"/>
                  <a:pt x="10622296" y="1326563"/>
                  <a:pt x="11448522" y="1326563"/>
                </a:cubicBezTo>
                <a:cubicBezTo>
                  <a:pt x="11502058" y="1326563"/>
                  <a:pt x="11550238" y="1355009"/>
                  <a:pt x="11577006" y="1401233"/>
                </a:cubicBezTo>
                <a:cubicBezTo>
                  <a:pt x="11577006" y="1401233"/>
                  <a:pt x="11577006" y="1401233"/>
                  <a:pt x="11989228" y="2114179"/>
                </a:cubicBezTo>
                <a:cubicBezTo>
                  <a:pt x="12015996" y="2158629"/>
                  <a:pt x="12015996" y="2215522"/>
                  <a:pt x="11989228" y="2259969"/>
                </a:cubicBezTo>
                <a:cubicBezTo>
                  <a:pt x="11989228" y="2259969"/>
                  <a:pt x="11989228" y="2259969"/>
                  <a:pt x="11577006" y="2972914"/>
                </a:cubicBezTo>
                <a:cubicBezTo>
                  <a:pt x="11550238" y="3019141"/>
                  <a:pt x="11502058" y="3047587"/>
                  <a:pt x="11448522" y="3047587"/>
                </a:cubicBezTo>
                <a:cubicBezTo>
                  <a:pt x="11448522" y="3047587"/>
                  <a:pt x="11448522" y="3047587"/>
                  <a:pt x="10622296" y="3047587"/>
                </a:cubicBezTo>
                <a:cubicBezTo>
                  <a:pt x="10570544" y="3047587"/>
                  <a:pt x="10520578" y="3019141"/>
                  <a:pt x="10495594" y="2972914"/>
                </a:cubicBezTo>
                <a:cubicBezTo>
                  <a:pt x="10495594" y="2972914"/>
                  <a:pt x="10495594" y="2972914"/>
                  <a:pt x="10081589" y="2259969"/>
                </a:cubicBezTo>
                <a:cubicBezTo>
                  <a:pt x="10054821" y="2215522"/>
                  <a:pt x="10054821" y="2158629"/>
                  <a:pt x="10081589" y="2114179"/>
                </a:cubicBezTo>
                <a:cubicBezTo>
                  <a:pt x="10081589" y="2114179"/>
                  <a:pt x="10081589" y="2114179"/>
                  <a:pt x="10495594" y="1401233"/>
                </a:cubicBezTo>
                <a:cubicBezTo>
                  <a:pt x="10520578" y="1355009"/>
                  <a:pt x="10570544" y="1326563"/>
                  <a:pt x="10622296" y="1326563"/>
                </a:cubicBezTo>
                <a:close/>
                <a:moveTo>
                  <a:pt x="0" y="0"/>
                </a:moveTo>
                <a:lnTo>
                  <a:pt x="4457990" y="0"/>
                </a:lnTo>
                <a:lnTo>
                  <a:pt x="5902610" y="0"/>
                </a:lnTo>
                <a:lnTo>
                  <a:pt x="8476869" y="0"/>
                </a:lnTo>
                <a:lnTo>
                  <a:pt x="8535933" y="39849"/>
                </a:lnTo>
                <a:cubicBezTo>
                  <a:pt x="8598516" y="88273"/>
                  <a:pt x="8652195" y="149296"/>
                  <a:pt x="8693486" y="220603"/>
                </a:cubicBezTo>
                <a:cubicBezTo>
                  <a:pt x="8693486" y="220603"/>
                  <a:pt x="8693486" y="220603"/>
                  <a:pt x="10389180" y="3153347"/>
                </a:cubicBezTo>
                <a:cubicBezTo>
                  <a:pt x="10499291" y="3336185"/>
                  <a:pt x="10499291" y="3570221"/>
                  <a:pt x="10389180" y="3753061"/>
                </a:cubicBezTo>
                <a:cubicBezTo>
                  <a:pt x="10389180" y="3753061"/>
                  <a:pt x="10389180" y="3753061"/>
                  <a:pt x="9759557" y="4842009"/>
                </a:cubicBezTo>
                <a:lnTo>
                  <a:pt x="9706493" y="4933778"/>
                </a:lnTo>
                <a:lnTo>
                  <a:pt x="9708360" y="4934561"/>
                </a:lnTo>
                <a:cubicBezTo>
                  <a:pt x="9746510" y="4956830"/>
                  <a:pt x="9778880" y="4989078"/>
                  <a:pt x="9802002" y="5029008"/>
                </a:cubicBezTo>
                <a:cubicBezTo>
                  <a:pt x="9802002" y="5029008"/>
                  <a:pt x="9802002" y="5029008"/>
                  <a:pt x="10514131" y="6260653"/>
                </a:cubicBezTo>
                <a:cubicBezTo>
                  <a:pt x="10560376" y="6337439"/>
                  <a:pt x="10560376" y="6435725"/>
                  <a:pt x="10514131" y="6512512"/>
                </a:cubicBezTo>
                <a:cubicBezTo>
                  <a:pt x="10514131" y="6512512"/>
                  <a:pt x="10514131" y="6512512"/>
                  <a:pt x="10340271" y="6813206"/>
                </a:cubicBezTo>
                <a:lnTo>
                  <a:pt x="10314372" y="6858000"/>
                </a:lnTo>
                <a:lnTo>
                  <a:pt x="10119136" y="6858000"/>
                </a:lnTo>
                <a:lnTo>
                  <a:pt x="10122008" y="6853033"/>
                </a:lnTo>
                <a:cubicBezTo>
                  <a:pt x="10327158" y="6498223"/>
                  <a:pt x="10327158" y="6498223"/>
                  <a:pt x="10327158" y="6498223"/>
                </a:cubicBezTo>
                <a:cubicBezTo>
                  <a:pt x="10368154" y="6430148"/>
                  <a:pt x="10368154" y="6343015"/>
                  <a:pt x="10327158" y="6274942"/>
                </a:cubicBezTo>
                <a:cubicBezTo>
                  <a:pt x="9695832" y="5183053"/>
                  <a:pt x="9695832" y="5183053"/>
                  <a:pt x="9695832" y="5183053"/>
                </a:cubicBezTo>
                <a:cubicBezTo>
                  <a:pt x="9675334" y="5147654"/>
                  <a:pt x="9646640" y="5119063"/>
                  <a:pt x="9612819" y="5099323"/>
                </a:cubicBezTo>
                <a:lnTo>
                  <a:pt x="9603213" y="5095298"/>
                </a:lnTo>
                <a:lnTo>
                  <a:pt x="9654707" y="5006238"/>
                </a:lnTo>
                <a:lnTo>
                  <a:pt x="9693004" y="4940002"/>
                </a:lnTo>
                <a:lnTo>
                  <a:pt x="9653283" y="4923348"/>
                </a:lnTo>
                <a:cubicBezTo>
                  <a:pt x="9631750" y="4917491"/>
                  <a:pt x="9609208" y="4914420"/>
                  <a:pt x="9586087" y="4914420"/>
                </a:cubicBezTo>
                <a:cubicBezTo>
                  <a:pt x="8158743" y="4914420"/>
                  <a:pt x="8158743" y="4914420"/>
                  <a:pt x="8158743" y="4914420"/>
                </a:cubicBezTo>
                <a:cubicBezTo>
                  <a:pt x="8069341" y="4914420"/>
                  <a:pt x="7983024" y="4963563"/>
                  <a:pt x="7939863" y="5043420"/>
                </a:cubicBezTo>
                <a:cubicBezTo>
                  <a:pt x="7224650" y="6275065"/>
                  <a:pt x="7224650" y="6275065"/>
                  <a:pt x="7224650" y="6275065"/>
                </a:cubicBezTo>
                <a:cubicBezTo>
                  <a:pt x="7178407" y="6351849"/>
                  <a:pt x="7178407" y="6450135"/>
                  <a:pt x="7224650" y="6526922"/>
                </a:cubicBezTo>
                <a:cubicBezTo>
                  <a:pt x="7269350" y="6603900"/>
                  <a:pt x="7311257" y="6676067"/>
                  <a:pt x="7350544" y="6743723"/>
                </a:cubicBezTo>
                <a:lnTo>
                  <a:pt x="7416905" y="6858000"/>
                </a:lnTo>
                <a:lnTo>
                  <a:pt x="5902610" y="6858000"/>
                </a:lnTo>
                <a:lnTo>
                  <a:pt x="4389357" y="6858000"/>
                </a:lnTo>
                <a:lnTo>
                  <a:pt x="0" y="6858000"/>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Imagem 1" descr="Texto, Linha do tempo&#10;&#10;Descrição gerada automaticamente">
            <a:extLst>
              <a:ext uri="{FF2B5EF4-FFF2-40B4-BE49-F238E27FC236}">
                <a16:creationId xmlns:a16="http://schemas.microsoft.com/office/drawing/2014/main" id="{1238BB41-10D7-22BD-7C06-0B9CAB7D7F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4494" y="614763"/>
            <a:ext cx="4145444" cy="5832335"/>
          </a:xfrm>
          <a:prstGeom prst="rect">
            <a:avLst/>
          </a:prstGeom>
        </p:spPr>
      </p:pic>
      <p:sp>
        <p:nvSpPr>
          <p:cNvPr id="4" name="CaixaDeTexto 3">
            <a:extLst>
              <a:ext uri="{FF2B5EF4-FFF2-40B4-BE49-F238E27FC236}">
                <a16:creationId xmlns:a16="http://schemas.microsoft.com/office/drawing/2014/main" id="{52C5FC62-1D85-6C37-44C7-647FCC2C898C}"/>
              </a:ext>
            </a:extLst>
          </p:cNvPr>
          <p:cNvSpPr txBox="1"/>
          <p:nvPr/>
        </p:nvSpPr>
        <p:spPr>
          <a:xfrm>
            <a:off x="2504428" y="146387"/>
            <a:ext cx="8532765" cy="376065"/>
          </a:xfrm>
          <a:prstGeom prst="rect">
            <a:avLst/>
          </a:prstGeom>
          <a:noFill/>
        </p:spPr>
        <p:txBody>
          <a:bodyPr wrap="square">
            <a:spAutoFit/>
          </a:bodyPr>
          <a:lstStyle/>
          <a:p>
            <a:pPr>
              <a:lnSpc>
                <a:spcPct val="107000"/>
              </a:lnSpc>
              <a:spcAft>
                <a:spcPts val="800"/>
              </a:spcAft>
            </a:pPr>
            <a:r>
              <a:rPr lang="pt-BR" sz="1800" kern="100" dirty="0">
                <a:effectLst/>
                <a:latin typeface="Arial" panose="020B0604020202020204" pitchFamily="34" charset="0"/>
                <a:ea typeface="Aptos" panose="020B0004020202020204" pitchFamily="34" charset="0"/>
                <a:cs typeface="Times New Roman" panose="02020603050405020304" pitchFamily="18" charset="0"/>
              </a:rPr>
              <a:t>Hoje como é o ciclo de denúncia sobre assédio na Secretaria da Fazenda:</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24067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ixaDeTexto 2">
            <a:extLst>
              <a:ext uri="{FF2B5EF4-FFF2-40B4-BE49-F238E27FC236}">
                <a16:creationId xmlns:a16="http://schemas.microsoft.com/office/drawing/2014/main" id="{6ED5C827-0C92-74C7-913C-86D788208BA3}"/>
              </a:ext>
            </a:extLst>
          </p:cNvPr>
          <p:cNvSpPr txBox="1"/>
          <p:nvPr/>
        </p:nvSpPr>
        <p:spPr>
          <a:xfrm>
            <a:off x="554197" y="511699"/>
            <a:ext cx="10640754" cy="775845"/>
          </a:xfrm>
          <a:prstGeom prst="rect">
            <a:avLst/>
          </a:prstGeom>
        </p:spPr>
        <p:txBody>
          <a:bodyPr vert="horz" lIns="91440" tIns="45720" rIns="91440" bIns="45720" rtlCol="0" anchor="b">
            <a:normAutofit/>
          </a:bodyPr>
          <a:lstStyle/>
          <a:p>
            <a:pPr algn="ctr">
              <a:lnSpc>
                <a:spcPct val="90000"/>
              </a:lnSpc>
              <a:spcBef>
                <a:spcPct val="0"/>
              </a:spcBef>
              <a:spcAft>
                <a:spcPts val="800"/>
              </a:spcAft>
            </a:pPr>
            <a:r>
              <a:rPr lang="en-US" sz="2800" kern="1200" dirty="0" err="1">
                <a:solidFill>
                  <a:schemeClr val="tx2"/>
                </a:solidFill>
                <a:effectLst/>
                <a:latin typeface="+mj-lt"/>
                <a:ea typeface="+mj-ea"/>
                <a:cs typeface="+mj-cs"/>
              </a:rPr>
              <a:t>Onde</a:t>
            </a:r>
            <a:r>
              <a:rPr lang="en-US" sz="2800" kern="1200" dirty="0">
                <a:solidFill>
                  <a:schemeClr val="tx2"/>
                </a:solidFill>
                <a:effectLst/>
                <a:latin typeface="+mj-lt"/>
                <a:ea typeface="+mj-ea"/>
                <a:cs typeface="+mj-cs"/>
              </a:rPr>
              <a:t> </a:t>
            </a:r>
            <a:r>
              <a:rPr lang="en-US" sz="2800" kern="1200" dirty="0" err="1">
                <a:solidFill>
                  <a:schemeClr val="tx2"/>
                </a:solidFill>
                <a:effectLst/>
                <a:latin typeface="+mj-lt"/>
                <a:ea typeface="+mj-ea"/>
                <a:cs typeface="+mj-cs"/>
              </a:rPr>
              <a:t>está</a:t>
            </a:r>
            <a:r>
              <a:rPr lang="en-US" sz="2800" kern="1200" dirty="0">
                <a:solidFill>
                  <a:schemeClr val="tx2"/>
                </a:solidFill>
                <a:effectLst/>
                <a:latin typeface="+mj-lt"/>
                <a:ea typeface="+mj-ea"/>
                <a:cs typeface="+mj-cs"/>
              </a:rPr>
              <a:t> </a:t>
            </a:r>
            <a:r>
              <a:rPr lang="en-US" sz="2800" kern="1200" dirty="0" err="1">
                <a:solidFill>
                  <a:schemeClr val="tx2"/>
                </a:solidFill>
                <a:effectLst/>
                <a:latin typeface="+mj-lt"/>
                <a:ea typeface="+mj-ea"/>
                <a:cs typeface="+mj-cs"/>
              </a:rPr>
              <a:t>esse</a:t>
            </a:r>
            <a:r>
              <a:rPr lang="en-US" sz="2800" kern="1200" dirty="0">
                <a:solidFill>
                  <a:schemeClr val="tx2"/>
                </a:solidFill>
                <a:effectLst/>
                <a:latin typeface="+mj-lt"/>
                <a:ea typeface="+mj-ea"/>
                <a:cs typeface="+mj-cs"/>
              </a:rPr>
              <a:t> </a:t>
            </a:r>
            <a:r>
              <a:rPr lang="en-US" sz="2800" kern="1200" dirty="0" err="1">
                <a:solidFill>
                  <a:schemeClr val="tx2"/>
                </a:solidFill>
                <a:effectLst/>
                <a:latin typeface="+mj-lt"/>
                <a:ea typeface="+mj-ea"/>
                <a:cs typeface="+mj-cs"/>
              </a:rPr>
              <a:t>orientador</a:t>
            </a:r>
            <a:r>
              <a:rPr lang="en-US" sz="2800" kern="1200" dirty="0">
                <a:solidFill>
                  <a:schemeClr val="tx2"/>
                </a:solidFill>
                <a:effectLst/>
                <a:latin typeface="+mj-lt"/>
                <a:ea typeface="+mj-ea"/>
                <a:cs typeface="+mj-cs"/>
              </a:rPr>
              <a:t>? </a:t>
            </a:r>
          </a:p>
        </p:txBody>
      </p:sp>
      <p:grpSp>
        <p:nvGrpSpPr>
          <p:cNvPr id="13"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Imagem 3" descr="Texto&#10;&#10;Descrição gerada automaticamente">
            <a:extLst>
              <a:ext uri="{FF2B5EF4-FFF2-40B4-BE49-F238E27FC236}">
                <a16:creationId xmlns:a16="http://schemas.microsoft.com/office/drawing/2014/main" id="{C72D4A76-90D8-F21F-C895-8492BFDED9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831" y="2603148"/>
            <a:ext cx="9866319" cy="2836567"/>
          </a:xfrm>
          <a:prstGeom prst="rect">
            <a:avLst/>
          </a:prstGeom>
        </p:spPr>
      </p:pic>
      <p:grpSp>
        <p:nvGrpSpPr>
          <p:cNvPr id="19"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22802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63BAB64D-EBEA-DC77-ED50-31E7A37184B8}"/>
              </a:ext>
            </a:extLst>
          </p:cNvPr>
          <p:cNvSpPr txBox="1"/>
          <p:nvPr/>
        </p:nvSpPr>
        <p:spPr>
          <a:xfrm>
            <a:off x="686873" y="527917"/>
            <a:ext cx="10818253" cy="4748159"/>
          </a:xfrm>
          <a:prstGeom prst="rect">
            <a:avLst/>
          </a:prstGeom>
          <a:noFill/>
        </p:spPr>
        <p:txBody>
          <a:bodyPr wrap="square">
            <a:spAutoFit/>
          </a:bodyPr>
          <a:lstStyle/>
          <a:p>
            <a:pPr algn="just">
              <a:lnSpc>
                <a:spcPct val="107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O primeiro acolhimento a vítima, por essa equipe, tem como objetivo conseguir identificar qua</a:t>
            </a:r>
            <a:r>
              <a:rPr lang="pt-BR" sz="2000" kern="100" dirty="0">
                <a:latin typeface="Arial" panose="020B0604020202020204" pitchFamily="34" charset="0"/>
                <a:ea typeface="Aptos" panose="020B0004020202020204" pitchFamily="34" charset="0"/>
                <a:cs typeface="Times New Roman" panose="02020603050405020304" pitchFamily="18" charset="0"/>
              </a:rPr>
              <a:t>l é o </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real sofrimento:</a:t>
            </a:r>
          </a:p>
          <a:p>
            <a:pPr marL="342900" indent="-342900" algn="just">
              <a:lnSpc>
                <a:spcPct val="107000"/>
              </a:lnSpc>
              <a:spcAft>
                <a:spcPts val="800"/>
              </a:spcAft>
              <a:buFont typeface="Arial" panose="020B0604020202020204" pitchFamily="34" charset="0"/>
              <a:buChar char="•"/>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Sofrimento de violência sexual </a:t>
            </a:r>
          </a:p>
          <a:p>
            <a:pPr marL="342900" indent="-342900" algn="just">
              <a:lnSpc>
                <a:spcPct val="107000"/>
              </a:lnSpc>
              <a:spcAft>
                <a:spcPts val="800"/>
              </a:spcAft>
              <a:buFont typeface="Arial" panose="020B0604020202020204" pitchFamily="34" charset="0"/>
              <a:buChar char="•"/>
            </a:pPr>
            <a:r>
              <a:rPr lang="pt-BR" sz="2000" kern="100" dirty="0">
                <a:latin typeface="Arial" panose="020B0604020202020204" pitchFamily="34" charset="0"/>
                <a:ea typeface="Aptos" panose="020B0004020202020204" pitchFamily="34" charset="0"/>
                <a:cs typeface="Times New Roman" panose="02020603050405020304" pitchFamily="18" charset="0"/>
              </a:rPr>
              <a:t>Sofrimento de violência </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psicológica (moral)</a:t>
            </a:r>
          </a:p>
          <a:p>
            <a:pPr marL="342900" indent="-342900" algn="just">
              <a:lnSpc>
                <a:spcPct val="107000"/>
              </a:lnSpc>
              <a:spcAft>
                <a:spcPts val="800"/>
              </a:spcAft>
              <a:buFont typeface="Arial" panose="020B0604020202020204" pitchFamily="34" charset="0"/>
              <a:buChar char="•"/>
            </a:pPr>
            <a:r>
              <a:rPr lang="pt-BR" sz="2000" kern="100" dirty="0">
                <a:latin typeface="Arial" panose="020B0604020202020204" pitchFamily="34" charset="0"/>
                <a:ea typeface="Aptos" panose="020B0004020202020204" pitchFamily="34" charset="0"/>
                <a:cs typeface="Times New Roman" panose="02020603050405020304" pitchFamily="18" charset="0"/>
              </a:rPr>
              <a:t>S</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ofrimento mental</a:t>
            </a:r>
            <a:r>
              <a:rPr lang="pt-BR" sz="2000" kern="100" dirty="0">
                <a:latin typeface="Arial" panose="020B0604020202020204" pitchFamily="34" charset="0"/>
                <a:ea typeface="Aptos" panose="020B0004020202020204" pitchFamily="34" charset="0"/>
                <a:cs typeface="Times New Roman" panose="02020603050405020304" pitchFamily="18" charset="0"/>
              </a:rPr>
              <a:t>.</a:t>
            </a:r>
            <a:endParaRPr lang="pt-BR"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O  CTA dá esse suporte ao denunciante</a:t>
            </a:r>
            <a:r>
              <a:rPr lang="pt-BR" sz="2000" kern="100" dirty="0">
                <a:latin typeface="Arial" panose="020B0604020202020204" pitchFamily="34" charset="0"/>
                <a:ea typeface="Aptos" panose="020B0004020202020204" pitchFamily="34" charset="0"/>
                <a:cs typeface="Times New Roman" panose="02020603050405020304" pitchFamily="18" charset="0"/>
              </a:rPr>
              <a:t> </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não penas no momento em que está relatando o fato, mas também entrando em contato para acompanhar o caso e também se colocando </a:t>
            </a:r>
            <a:r>
              <a:rPr lang="pt-BR" sz="2000" kern="100" dirty="0">
                <a:latin typeface="Arial" panose="020B0604020202020204" pitchFamily="34" charset="0"/>
                <a:ea typeface="Aptos" panose="020B0004020202020204" pitchFamily="34" charset="0"/>
                <a:cs typeface="Times New Roman" panose="02020603050405020304" pitchFamily="18" charset="0"/>
              </a:rPr>
              <a:t>à</a:t>
            </a:r>
            <a:r>
              <a:rPr lang="pt-BR" sz="2000" kern="100" dirty="0">
                <a:effectLst/>
                <a:latin typeface="Arial" panose="020B0604020202020204" pitchFamily="34" charset="0"/>
                <a:ea typeface="Aptos" panose="020B0004020202020204" pitchFamily="34" charset="0"/>
                <a:cs typeface="Times New Roman" panose="02020603050405020304" pitchFamily="18" charset="0"/>
              </a:rPr>
              <a:t> disposição para o que ela precisar.</a:t>
            </a:r>
          </a:p>
          <a:p>
            <a:pPr algn="just">
              <a:lnSpc>
                <a:spcPct val="107000"/>
              </a:lnSpc>
              <a:spcAft>
                <a:spcPts val="800"/>
              </a:spcAft>
            </a:pPr>
            <a:endParaRPr lang="pt-BR"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pt-BR" sz="2000" kern="100" dirty="0">
                <a:effectLst/>
                <a:latin typeface="Arial" panose="020B0604020202020204" pitchFamily="34" charset="0"/>
                <a:ea typeface="Aptos" panose="020B0004020202020204" pitchFamily="34" charset="0"/>
                <a:cs typeface="Times New Roman" panose="02020603050405020304" pitchFamily="18" charset="0"/>
              </a:rPr>
              <a:t>O CTA, sempre que provocado pelos gestores, dá todo o suporte de como proceder diante alguma situação concreta de assédio ou até mesmo de desrespeito a vida. </a:t>
            </a:r>
            <a:endParaRPr lang="pt-BR"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7262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1852D45-FC34-43E0-3813-5E21242D1961}"/>
              </a:ext>
            </a:extLst>
          </p:cNvPr>
          <p:cNvSpPr txBox="1"/>
          <p:nvPr/>
        </p:nvSpPr>
        <p:spPr>
          <a:xfrm>
            <a:off x="756266" y="333970"/>
            <a:ext cx="9710671" cy="6026265"/>
          </a:xfrm>
          <a:prstGeom prst="rect">
            <a:avLst/>
          </a:prstGeom>
          <a:noFill/>
        </p:spPr>
        <p:txBody>
          <a:bodyPr wrap="square">
            <a:spAutoFit/>
          </a:bodyPr>
          <a:lstStyle/>
          <a:p>
            <a:pPr algn="just">
              <a:lnSpc>
                <a:spcPct val="107000"/>
              </a:lnSpc>
              <a:spcAft>
                <a:spcPts val="800"/>
              </a:spcAft>
              <a:buSzPts val="1000"/>
              <a:tabLst>
                <a:tab pos="457200" algn="l"/>
              </a:tabLst>
            </a:pPr>
            <a:r>
              <a:rPr lang="pt-BR" sz="2400" kern="100" dirty="0">
                <a:latin typeface="Arial" panose="020B0604020202020204" pitchFamily="34" charset="0"/>
                <a:ea typeface="Aptos" panose="020B0004020202020204" pitchFamily="34" charset="0"/>
                <a:cs typeface="Times New Roman" panose="02020603050405020304" pitchFamily="18" charset="0"/>
              </a:rPr>
              <a:t>D</a:t>
            </a:r>
            <a:r>
              <a:rPr lang="pt-BR" sz="2400" kern="100" dirty="0">
                <a:effectLst/>
                <a:latin typeface="Arial" panose="020B0604020202020204" pitchFamily="34" charset="0"/>
                <a:ea typeface="Aptos" panose="020B0004020202020204" pitchFamily="34" charset="0"/>
                <a:cs typeface="Times New Roman" panose="02020603050405020304" pitchFamily="18" charset="0"/>
              </a:rPr>
              <a:t>epois desse acolhimento, dessa conversa com essas profissionais, sempre que necessário os denunciantes são encaminhados para as nossas parcerias:</a:t>
            </a:r>
            <a:endParaRPr lang="pt-BR" sz="2400" kern="100" dirty="0">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buSzPts val="1000"/>
              <a:tabLst>
                <a:tab pos="457200" algn="l"/>
              </a:tabLst>
            </a:pPr>
            <a:endParaRPr lang="pt-BR" sz="2400" kern="0" dirty="0">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pt-BR" sz="2400" kern="0" dirty="0">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Equipamento público de referência para mulheres - </a:t>
            </a:r>
            <a:r>
              <a:rPr lang="pt-BR" sz="2400" u="sng" kern="0" dirty="0">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Casas da Mulher | Secretaria Municipal de Direitos Humanos e Cidadania | Prefeitura da Cidade de São Paulo</a:t>
            </a:r>
            <a:r>
              <a:rPr lang="pt-BR" sz="2400" kern="0" dirty="0">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 para atendimento psicossocial, socioassistencial e jurídico para que mulheres obtenham o suporte necessário para a superação da situação de violência, em todas as suas formas (psicológica, moral, patrimonial, física ou sexual). </a:t>
            </a:r>
          </a:p>
          <a:p>
            <a:pPr lvl="0" algn="just">
              <a:lnSpc>
                <a:spcPct val="107000"/>
              </a:lnSpc>
              <a:spcAft>
                <a:spcPts val="800"/>
              </a:spcAft>
              <a:buSzPts val="1000"/>
              <a:tabLst>
                <a:tab pos="457200" algn="l"/>
              </a:tabLst>
            </a:pPr>
            <a:endParaRPr lang="pt-BR" sz="2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pt-BR" sz="2400" u="sng" kern="0" dirty="0">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Combate à violência contra a mulher | Associação Fala Mulher | Brasil</a:t>
            </a:r>
            <a:r>
              <a:rPr lang="pt-BR" sz="2400" kern="0" dirty="0">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 – atendimento psicológico e jurídico</a:t>
            </a:r>
            <a:r>
              <a:rPr lang="pt-BR" sz="2400" kern="0" dirty="0">
                <a:solidFill>
                  <a:srgbClr val="0070C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a:t>
            </a:r>
            <a:endParaRPr lang="pt-BR" sz="2400" kern="100" dirty="0">
              <a:solidFill>
                <a:srgbClr val="0070C0"/>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pt-BR" sz="1800" kern="100" dirty="0">
                <a:effectLst/>
                <a:latin typeface="Arial" panose="020B0604020202020204" pitchFamily="34" charset="0"/>
                <a:ea typeface="Aptos" panose="020B0004020202020204" pitchFamily="34" charset="0"/>
                <a:cs typeface="Times New Roman" panose="02020603050405020304" pitchFamily="18" charset="0"/>
              </a:rPr>
              <a:t> </a:t>
            </a:r>
            <a:endParaRPr lang="pt-B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22651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C2801661-9C1D-8BE6-BE9D-A6A7A7ACD111}"/>
              </a:ext>
            </a:extLst>
          </p:cNvPr>
          <p:cNvSpPr txBox="1"/>
          <p:nvPr/>
        </p:nvSpPr>
        <p:spPr>
          <a:xfrm>
            <a:off x="1523463" y="993493"/>
            <a:ext cx="9145073" cy="3892412"/>
          </a:xfrm>
          <a:prstGeom prst="rect">
            <a:avLst/>
          </a:prstGeom>
          <a:noFill/>
        </p:spPr>
        <p:txBody>
          <a:bodyPr wrap="square">
            <a:spAutoFit/>
          </a:bodyPr>
          <a:lstStyle/>
          <a:p>
            <a:pPr algn="just">
              <a:lnSpc>
                <a:spcPct val="150000"/>
              </a:lnSpc>
            </a:pPr>
            <a:r>
              <a:rPr lang="pt-BR" sz="2800" dirty="0">
                <a:solidFill>
                  <a:srgbClr val="242424"/>
                </a:solidFill>
                <a:effectLst/>
                <a:highlight>
                  <a:srgbClr val="FFFFFF"/>
                </a:highlight>
                <a:latin typeface="Arial" panose="020B0604020202020204" pitchFamily="34" charset="0"/>
                <a:ea typeface="Times New Roman" panose="02020603050405020304" pitchFamily="18" charset="0"/>
              </a:rPr>
              <a:t>Apenas como complemento –  semana passada houve a  </a:t>
            </a:r>
            <a:r>
              <a:rPr lang="pt-BR" sz="2800" dirty="0">
                <a:solidFill>
                  <a:srgbClr val="FF0000"/>
                </a:solidFill>
                <a:effectLst/>
                <a:highlight>
                  <a:srgbClr val="FFFFFF"/>
                </a:highlight>
                <a:latin typeface="Arial" panose="020B0604020202020204" pitchFamily="34" charset="0"/>
                <a:ea typeface="Aptos" panose="020B0004020202020204" pitchFamily="34" charset="0"/>
              </a:rPr>
              <a:t>II Semana da Diversidade, Equidade e Inclusão </a:t>
            </a:r>
            <a:r>
              <a:rPr lang="pt-BR" sz="2800" dirty="0">
                <a:solidFill>
                  <a:srgbClr val="000000"/>
                </a:solidFill>
                <a:effectLst/>
                <a:highlight>
                  <a:srgbClr val="FFFFFF"/>
                </a:highlight>
                <a:latin typeface="Arial" panose="020B0604020202020204" pitchFamily="34" charset="0"/>
                <a:ea typeface="Aptos" panose="020B0004020202020204" pitchFamily="34" charset="0"/>
              </a:rPr>
              <a:t>dando continuidade </a:t>
            </a:r>
            <a:r>
              <a:rPr lang="pt-BR" sz="2800" dirty="0">
                <a:solidFill>
                  <a:srgbClr val="000000"/>
                </a:solidFill>
                <a:highlight>
                  <a:srgbClr val="FFFFFF"/>
                </a:highlight>
                <a:latin typeface="Arial" panose="020B0604020202020204" pitchFamily="34" charset="0"/>
                <a:ea typeface="Aptos" panose="020B0004020202020204" pitchFamily="34" charset="0"/>
              </a:rPr>
              <a:t>à</a:t>
            </a:r>
            <a:r>
              <a:rPr lang="pt-BR" sz="2800" dirty="0">
                <a:solidFill>
                  <a:srgbClr val="000000"/>
                </a:solidFill>
                <a:effectLst/>
                <a:highlight>
                  <a:srgbClr val="FFFFFF"/>
                </a:highlight>
                <a:latin typeface="Arial" panose="020B0604020202020204" pitchFamily="34" charset="0"/>
                <a:ea typeface="Aptos" panose="020B0004020202020204" pitchFamily="34" charset="0"/>
              </a:rPr>
              <a:t> </a:t>
            </a:r>
            <a:r>
              <a:rPr lang="pt-BR" sz="2800" dirty="0">
                <a:solidFill>
                  <a:srgbClr val="FF0000"/>
                </a:solidFill>
                <a:effectLst/>
                <a:highlight>
                  <a:srgbClr val="FFFFFF"/>
                </a:highlight>
                <a:latin typeface="Arial" panose="020B0604020202020204" pitchFamily="34" charset="0"/>
                <a:ea typeface="Aptos" panose="020B0004020202020204" pitchFamily="34" charset="0"/>
              </a:rPr>
              <a:t>promoção e fortalecimento da cultura, da ética e integridade, onde teve como principal</a:t>
            </a:r>
            <a:r>
              <a:rPr lang="pt-BR" sz="2800" dirty="0">
                <a:solidFill>
                  <a:srgbClr val="000000"/>
                </a:solidFill>
                <a:effectLst/>
                <a:highlight>
                  <a:srgbClr val="FFFFFF"/>
                </a:highlight>
                <a:latin typeface="Arial" panose="020B0604020202020204" pitchFamily="34" charset="0"/>
                <a:ea typeface="Aptos" panose="020B0004020202020204" pitchFamily="34" charset="0"/>
              </a:rPr>
              <a:t> </a:t>
            </a:r>
            <a:r>
              <a:rPr lang="pt-BR" sz="2800" dirty="0">
                <a:solidFill>
                  <a:srgbClr val="FF0000"/>
                </a:solidFill>
                <a:effectLst/>
                <a:highlight>
                  <a:srgbClr val="FFFFFF"/>
                </a:highlight>
                <a:latin typeface="Arial" panose="020B0604020202020204" pitchFamily="34" charset="0"/>
                <a:ea typeface="Aptos" panose="020B0004020202020204" pitchFamily="34" charset="0"/>
              </a:rPr>
              <a:t>objetivo</a:t>
            </a:r>
            <a:r>
              <a:rPr lang="pt-BR" sz="2800" dirty="0">
                <a:solidFill>
                  <a:srgbClr val="000000"/>
                </a:solidFill>
                <a:effectLst/>
                <a:highlight>
                  <a:srgbClr val="FFFFFF"/>
                </a:highlight>
                <a:latin typeface="Arial" panose="020B0604020202020204" pitchFamily="34" charset="0"/>
                <a:ea typeface="Aptos" panose="020B0004020202020204" pitchFamily="34" charset="0"/>
              </a:rPr>
              <a:t> promover o diálogo sobre </a:t>
            </a:r>
            <a:r>
              <a:rPr lang="pt-BR" sz="2800" dirty="0">
                <a:solidFill>
                  <a:srgbClr val="FF0000"/>
                </a:solidFill>
                <a:effectLst/>
                <a:highlight>
                  <a:srgbClr val="FFFFFF"/>
                </a:highlight>
                <a:latin typeface="Arial" panose="020B0604020202020204" pitchFamily="34" charset="0"/>
                <a:ea typeface="Aptos" panose="020B0004020202020204" pitchFamily="34" charset="0"/>
              </a:rPr>
              <a:t>um ambiente de trabalho mais inclusivo e justo. </a:t>
            </a:r>
            <a:endParaRPr lang="pt-BR" sz="2800" dirty="0">
              <a:solidFill>
                <a:srgbClr val="FF0000"/>
              </a:solidFill>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4304651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2527</TotalTime>
  <Words>2807</Words>
  <Application>Microsoft Office PowerPoint</Application>
  <PresentationFormat>Widescreen</PresentationFormat>
  <Paragraphs>171</Paragraphs>
  <Slides>38</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38</vt:i4>
      </vt:variant>
    </vt:vector>
  </HeadingPairs>
  <TitlesOfParts>
    <vt:vector size="45" baseType="lpstr">
      <vt:lpstr>Aptos</vt:lpstr>
      <vt:lpstr>Arial</vt:lpstr>
      <vt:lpstr>Symbol</vt:lpstr>
      <vt:lpstr>Times New Roman</vt:lpstr>
      <vt:lpstr>Verdana</vt:lpstr>
      <vt:lpstr>Wingdings 3</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Thiago Rocha</dc:creator>
  <cp:lastModifiedBy>Veronica Ramos Tavares</cp:lastModifiedBy>
  <cp:revision>21</cp:revision>
  <cp:lastPrinted>2024-05-15T18:15:12Z</cp:lastPrinted>
  <dcterms:created xsi:type="dcterms:W3CDTF">2023-03-16T21:20:46Z</dcterms:created>
  <dcterms:modified xsi:type="dcterms:W3CDTF">2024-08-26T14:29:56Z</dcterms:modified>
</cp:coreProperties>
</file>